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if" ContentType="image/tiff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4" r:id="rId2"/>
    <p:sldId id="275" r:id="rId3"/>
    <p:sldId id="282" r:id="rId4"/>
    <p:sldId id="276" r:id="rId5"/>
    <p:sldId id="280" r:id="rId6"/>
    <p:sldId id="281" r:id="rId7"/>
    <p:sldId id="277" r:id="rId8"/>
    <p:sldId id="278" r:id="rId9"/>
    <p:sldId id="279" r:id="rId10"/>
  </p:sldIdLst>
  <p:sldSz cx="12192000" cy="6858000"/>
  <p:notesSz cx="6858000" cy="9144000"/>
  <p:defaultTextStyle>
    <a:defPPr rtl="0"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962C"/>
    <a:srgbClr val="C12F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706" autoAdjust="0"/>
  </p:normalViewPr>
  <p:slideViewPr>
    <p:cSldViewPr snapToGrid="0">
      <p:cViewPr varScale="1">
        <p:scale>
          <a:sx n="114" d="100"/>
          <a:sy n="114" d="100"/>
        </p:scale>
        <p:origin x="300" y="12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37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421EF4D-45B6-414B-9EE9-1C8B41E7BD96}" type="datetime1">
              <a:rPr lang="de-DE" smtClean="0"/>
              <a:t>22.04.2021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604A0D4-B89B-4ADD-AF9E-38636B40EE4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50C98C3-EF17-4779-9FA2-89777B4952B0}" type="datetime1">
              <a:rPr lang="de-DE" smtClean="0"/>
              <a:t>22.04.2021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e-DE" dirty="0"/>
              <a:t>Formatvorlagen des Textmasters bearbeiten</a:t>
            </a:r>
          </a:p>
          <a:p>
            <a:pPr lvl="1" rtl="0"/>
            <a:r>
              <a:rPr lang="de-DE" dirty="0"/>
              <a:t>Zweite Ebene</a:t>
            </a:r>
          </a:p>
          <a:p>
            <a:pPr lvl="2" rtl="0"/>
            <a:r>
              <a:rPr lang="de-DE" dirty="0"/>
              <a:t>Dritte Ebene</a:t>
            </a:r>
          </a:p>
          <a:p>
            <a:pPr lvl="3" rtl="0"/>
            <a:r>
              <a:rPr lang="de-DE" dirty="0"/>
              <a:t>Vierte Ebene</a:t>
            </a:r>
          </a:p>
          <a:p>
            <a:pPr lvl="4" rtl="0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2869989-EB00-4EE7-BCB5-25BDC5BB29F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91102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tif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rafik 69"/>
          <p:cNvPicPr>
            <a:picLocks noChangeAspect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 trans="0" detail="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5468" r="22187"/>
          <a:stretch/>
        </p:blipFill>
        <p:spPr>
          <a:xfrm>
            <a:off x="-428626" y="28575"/>
            <a:ext cx="9373195" cy="5372100"/>
          </a:xfrm>
          <a:prstGeom prst="rect">
            <a:avLst/>
          </a:prstGeom>
          <a:effectLst>
            <a:outerShdw blurRad="50800" dist="50800" dir="5400000" sx="5000" sy="5000" algn="ctr" rotWithShape="0">
              <a:srgbClr val="000000">
                <a:alpha val="43137"/>
              </a:srgbClr>
            </a:outerShdw>
            <a:softEdge rad="863600"/>
          </a:effectLst>
        </p:spPr>
      </p:pic>
      <p:pic>
        <p:nvPicPr>
          <p:cNvPr id="69" name="Grafik 68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848"/>
          <a:stretch/>
        </p:blipFill>
        <p:spPr>
          <a:xfrm>
            <a:off x="8026477" y="1831"/>
            <a:ext cx="4163046" cy="903044"/>
          </a:xfrm>
          <a:prstGeom prst="rect">
            <a:avLst/>
          </a:prstGeom>
          <a:effectLst>
            <a:softEdge rad="38100"/>
          </a:effectLst>
        </p:spPr>
      </p:pic>
      <p:cxnSp>
        <p:nvCxnSpPr>
          <p:cNvPr id="76" name="Gerader Verbinder 75"/>
          <p:cNvCxnSpPr/>
          <p:nvPr userDrawn="1"/>
        </p:nvCxnSpPr>
        <p:spPr>
          <a:xfrm>
            <a:off x="1219200" y="5686425"/>
            <a:ext cx="9163050" cy="0"/>
          </a:xfrm>
          <a:prstGeom prst="line">
            <a:avLst/>
          </a:prstGeom>
          <a:ln w="12700">
            <a:solidFill>
              <a:srgbClr val="C12F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 rtl="0">
              <a:defRPr/>
            </a:lvl1pPr>
          </a:lstStyle>
          <a:p>
            <a:pPr lvl="0" rtl="0"/>
            <a:r>
              <a:rPr lang="de-DE"/>
              <a:t>Formatvorlagen des Textmasters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US"/>
              <a:t>INRAG Public Conference                                       April 13 – 14                                        Aachen, Germany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059" y="1830"/>
            <a:ext cx="3393464" cy="844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 hasCustomPrompt="1"/>
          </p:nvPr>
        </p:nvSpPr>
        <p:spPr>
          <a:xfrm>
            <a:off x="9209314" y="893379"/>
            <a:ext cx="1687286" cy="4897820"/>
          </a:xfrm>
        </p:spPr>
        <p:txBody>
          <a:bodyPr vert="eaVert" rtlCol="0"/>
          <a:lstStyle>
            <a:lvl1pPr>
              <a:defRPr>
                <a:solidFill>
                  <a:srgbClr val="F4962C"/>
                </a:solidFill>
              </a:defRPr>
            </a:lvl1pPr>
          </a:lstStyle>
          <a:p>
            <a:pPr rtl="0"/>
            <a:r>
              <a:rPr lang="de-DE" dirty="0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 rtlCol="0"/>
          <a:lstStyle>
            <a:lvl1pPr rtl="0">
              <a:defRPr/>
            </a:lvl1pPr>
          </a:lstStyle>
          <a:p>
            <a:pPr lvl="0" rtl="0"/>
            <a:r>
              <a:rPr lang="de-DE"/>
              <a:t>Formatvorlagen des Textmasters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US"/>
              <a:t>INRAG Public Conference                                       April 13 – 14                                        Aachen, Germany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059" y="1830"/>
            <a:ext cx="3393464" cy="844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 anchor="ctr"/>
          <a:lstStyle/>
          <a:p>
            <a:pPr rtl="0"/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de-DE"/>
              <a:t>Formatvorlagen des Textmasters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68717" y="6259165"/>
            <a:ext cx="9447642" cy="252950"/>
          </a:xfrm>
        </p:spPr>
        <p:txBody>
          <a:bodyPr rtlCol="0"/>
          <a:lstStyle>
            <a:lvl1pPr marL="0" marR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b="1" dirty="0"/>
              <a:t>INRAG Public Conference                                       April 13 – 14                                        Aachen, Germany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059" y="1830"/>
            <a:ext cx="3393464" cy="844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Pr>
        <a:solidFill>
          <a:schemeClr val="tx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e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Gerader Verbinde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r Verbinde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r Verbinde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r Verbinde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r Verbinde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r Verbinde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r Verbinde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r Verbinde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r Verbinde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r Verbinde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r Verbinde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r Verbinde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uppe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Gerader Verbinde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Gerader Verbinde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Gerader Verbinde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Gerader Verbinde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Gerader Verbinde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uppe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Gerader Verbinde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Gerader Verbinde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Gerader Verbinde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Gerader Verbinde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Gerader Verbinde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Gerader Verbinde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Gerader Verbinde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Gerader Verbinde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Gerader Verbinde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Gerader Verbinde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uppe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Gerader Verbinde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Gerader Verbinde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Gerader Verbinde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Gerader Verbinde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Gerader Verbinde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uppe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Gerader Verbinde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Gerader Verbinde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Gerader Verbinde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Gerader Verbinde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Gerader Verbinde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Gerader Verbinde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Gerader Verbinde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Gerader Verbinde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Gerader Verbinde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Gerader Verbinde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295400" y="2541573"/>
            <a:ext cx="9601200" cy="2743200"/>
          </a:xfrm>
        </p:spPr>
        <p:txBody>
          <a:bodyPr rtlCol="0"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 rtlCol="0">
            <a:normAutofit/>
          </a:bodyPr>
          <a:lstStyle>
            <a:lvl1pPr marL="0" indent="0" rtl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de-DE"/>
              <a:t>Formatvorlagen des Textmasters bearbeiten</a:t>
            </a:r>
          </a:p>
        </p:txBody>
      </p:sp>
      <p:cxnSp>
        <p:nvCxnSpPr>
          <p:cNvPr id="58" name="Gerader Verbinde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 rtlCol="0">
            <a:normAutofit/>
          </a:bodyPr>
          <a:lstStyle>
            <a:lvl1pPr rtl="0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de-DE"/>
              <a:t>Formatvorlagen des Textmasters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 rtlCol="0">
            <a:normAutofit/>
          </a:bodyPr>
          <a:lstStyle>
            <a:lvl1pPr rtl="0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de-DE"/>
              <a:t>Formatvorlagen des Textmasters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US"/>
              <a:t>INRAG Public Conference                                       April 13 – 14                                        Aachen, Germany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059" y="1830"/>
            <a:ext cx="3393464" cy="844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rtlCol="0" anchor="ctr">
            <a:normAutofit/>
          </a:bodyPr>
          <a:lstStyle>
            <a:lvl1pPr marL="0" indent="0" rtl="0">
              <a:spcBef>
                <a:spcPts val="0"/>
              </a:spcBef>
              <a:buNone/>
              <a:defRPr sz="2000" b="0">
                <a:solidFill>
                  <a:srgbClr val="C12F2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dirty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 rtlCol="0">
            <a:normAutofit/>
          </a:bodyPr>
          <a:lstStyle>
            <a:lvl1pPr rtl="0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de-DE"/>
              <a:t>Formatvorlagen des Textmasters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rtlCol="0" anchor="ctr">
            <a:normAutofit/>
          </a:bodyPr>
          <a:lstStyle>
            <a:lvl1pPr marL="0" indent="0" rtl="0">
              <a:spcBef>
                <a:spcPts val="0"/>
              </a:spcBef>
              <a:buNone/>
              <a:defRPr sz="2000" b="0">
                <a:solidFill>
                  <a:srgbClr val="C12F2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dirty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 rtlCol="0">
            <a:normAutofit/>
          </a:bodyPr>
          <a:lstStyle>
            <a:lvl1pPr rtl="0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de-DE"/>
              <a:t>Formatvorlagen des Textmasters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US"/>
              <a:t>INRAG Public Conference                                       April 13 – 14                                        Aachen, Germany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059" y="1830"/>
            <a:ext cx="3393464" cy="844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US"/>
              <a:t>INRAG Public Conference                                       April 13 – 14                                        Aachen, Germany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059" y="1830"/>
            <a:ext cx="3393464" cy="844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uppe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Gerader Verbinde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Gerader Verbinde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Gerader Verbinde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Gerader Verbinde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Gerader Verbinde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Gerader Verbinde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Gerader Verbinde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Gerader Verbinde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Gerader Verbinde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Gerader Verbinde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Gerader Verbinde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Gerader Verbinde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Gerader Verbinde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Gerader Verbinde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Gerader Verbinde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Gerader Verbinde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uppe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Gerader Verbinde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Gerader Verbinde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Gerader Verbinde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Gerader Verbinde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Gerader Verbinde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uppe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Gerader Verbinde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Gerader Verbinde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Gerader Verbinde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Gerader Verbinde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Gerader Verbinde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Gerader Verbinde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Gerader Verbinde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Gerader Verbinde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Gerader Verbinde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Gerader Verbinde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uppe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Gerader Verbinde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Gerader Verbinde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Gerader Verbinde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Gerader Verbinde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Gerader Verbinde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uppe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Gerader Verbinde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Gerader Verbinde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Gerader Verbinde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Gerader Verbinde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Gerader Verbinde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Gerader Verbinde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Gerader Verbinde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Gerader Verbinde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Gerader Verbinde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Gerader Verbinde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3" name="Fußzeilenplatzhalter 21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US"/>
              <a:t>INRAG Public Conference                                       April 13 – 14                                        Aachen, Germany</a:t>
            </a:r>
            <a:endParaRPr lang="de-DE" dirty="0"/>
          </a:p>
        </p:txBody>
      </p:sp>
      <p:sp>
        <p:nvSpPr>
          <p:cNvPr id="212" name="Datumsplatzhalter 211"/>
          <p:cNvSpPr>
            <a:spLocks noGrp="1"/>
          </p:cNvSpPr>
          <p:nvPr>
            <p:ph type="dt" sz="half" idx="10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14" name="Foliennummernplatzhalter 21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de-DE" smtClean="0"/>
              <a:pPr rtl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Beschriftung">
    <p:bg>
      <p:bgPr>
        <a:gradFill flip="none" rotWithShape="1">
          <a:gsLst>
            <a:gs pos="0">
              <a:srgbClr val="F4962C"/>
            </a:gs>
            <a:gs pos="100000">
              <a:srgbClr val="C12F29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e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Gerader Verbinde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r Verbinde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r Verbinde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r Verbinde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r Verbinde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r Verbinde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r Verbinde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r Verbinde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r Verbinde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r Verbinde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r Verbinde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r Verbinde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uppe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Gerader Verbinde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Gerader Verbinde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Gerader Verbinde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Gerader Verbinde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Gerader Verbinde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uppe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Gerader Verbinde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Gerader Verbinde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Gerader Verbinde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Gerader Verbinde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Gerader Verbinde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Gerader Verbinde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Gerader Verbinde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Gerader Verbinde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Gerader Verbinde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Gerader Verbinde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uppe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Gerader Verbinde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Gerader Verbinde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Gerader Verbinde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Gerader Verbinde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Gerader Verbinde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uppe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Gerader Verbinde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Gerader Verbinde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Gerader Verbinde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Gerader Verbinde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Gerader Verbinde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Gerader Verbinde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Gerader Verbinde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Gerader Verbinde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Gerader Verbinde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Gerader Verbinde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hteck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913152" y="571500"/>
            <a:ext cx="3657600" cy="2197100"/>
          </a:xfrm>
        </p:spPr>
        <p:txBody>
          <a:bodyPr rtlCol="0"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pPr rtl="0"/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 rtlCol="0">
            <a:normAutofit/>
          </a:bodyPr>
          <a:lstStyle>
            <a:lvl1pPr rtl="0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de-DE" dirty="0"/>
              <a:t>Formatvorlagen des Textmasters bearbeiten</a:t>
            </a:r>
          </a:p>
          <a:p>
            <a:pPr lvl="1" rtl="0"/>
            <a:r>
              <a:rPr lang="de-DE" dirty="0"/>
              <a:t>Zweite Ebene</a:t>
            </a:r>
          </a:p>
          <a:p>
            <a:pPr lvl="2" rtl="0"/>
            <a:r>
              <a:rPr lang="de-DE" dirty="0"/>
              <a:t>Dritte Ebene</a:t>
            </a:r>
          </a:p>
          <a:p>
            <a:pPr lvl="3" rtl="0"/>
            <a:r>
              <a:rPr lang="de-DE" dirty="0"/>
              <a:t>Vierte Ebene</a:t>
            </a:r>
          </a:p>
          <a:p>
            <a:pPr lvl="4" rtl="0"/>
            <a:r>
              <a:rPr lang="de-DE" dirty="0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 rtlCol="0">
            <a:normAutofit/>
          </a:bodyPr>
          <a:lstStyle>
            <a:lvl1pPr marL="0" indent="0" rtl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de-DE" dirty="0"/>
              <a:t>Formatvorlagen des Textmasters bearbeiten</a:t>
            </a:r>
          </a:p>
        </p:txBody>
      </p:sp>
      <p:cxnSp>
        <p:nvCxnSpPr>
          <p:cNvPr id="60" name="Gerader Verbinder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US" dirty="0"/>
              <a:t>INRAG Public Conference                                       April 13 – 14                                        Aachen, Germany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E31375A4-56A4-47D6-9801-1991572033F7}" type="slidenum">
              <a:rPr lang="de-DE" smtClean="0"/>
              <a:pPr rtl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Beschriftung">
    <p:bg>
      <p:bgPr>
        <a:gradFill flip="none" rotWithShape="1">
          <a:gsLst>
            <a:gs pos="0">
              <a:srgbClr val="F4962C"/>
            </a:gs>
            <a:gs pos="100000">
              <a:srgbClr val="C12F29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e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Gerader Verbinde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r Verbinde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r Verbinde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r Verbinde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r Verbinde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r Verbinde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r Verbinde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r Verbinde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r Verbinde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r Verbinde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r Verbinde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r Verbinde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uppe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Gerader Verbinde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Gerader Verbinde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Gerader Verbinde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Gerader Verbinde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Gerader Verbinde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uppe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Gerader Verbinde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Gerader Verbinde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Gerader Verbinde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Gerader Verbinde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Gerader Verbinde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Gerader Verbinde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Gerader Verbinde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Gerader Verbinde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Gerader Verbinde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Gerader Verbinde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uppe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Gerader Verbinde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Gerader Verbinde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Gerader Verbinde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Gerader Verbinde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Gerader Verbinde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uppe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Gerader Verbinde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Gerader Verbinde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Gerader Verbinde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Gerader Verbinde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Gerader Verbinde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Gerader Verbinde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Gerader Verbinde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Gerader Verbinde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Gerader Verbinde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Gerader Verbinde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hteck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dirty="0"/>
          </a:p>
        </p:txBody>
      </p:sp>
      <p:cxnSp>
        <p:nvCxnSpPr>
          <p:cNvPr id="59" name="Gerader Verbinder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909560" y="576072"/>
            <a:ext cx="3657600" cy="2194560"/>
          </a:xfrm>
        </p:spPr>
        <p:txBody>
          <a:bodyPr rtlCol="0"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pPr rtl="0"/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Bildplatzhalter 2" descr="Leerer Platzhalter zum Hinzufügen eines Bilds. Klicken Sie auf den Platzhalter, und wählen Sie das hinzuzufügende Bild aus."/>
          <p:cNvSpPr>
            <a:spLocks noGrp="1"/>
          </p:cNvSpPr>
          <p:nvPr>
            <p:ph type="pic" idx="1" hasCustomPrompt="1"/>
          </p:nvPr>
        </p:nvSpPr>
        <p:spPr>
          <a:xfrm>
            <a:off x="4412" y="-159"/>
            <a:ext cx="7315200" cy="6858000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de-DE"/>
              <a:t>Klicken Sie, um ein Bild hinzuzufügen.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 rtlCol="0"/>
          <a:lstStyle>
            <a:lvl1pPr marL="0" indent="0" rtl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de-DE"/>
              <a:t>Formatvorlagen des Textmasters bearbeiten</a:t>
            </a:r>
          </a:p>
        </p:txBody>
      </p:sp>
      <p:sp>
        <p:nvSpPr>
          <p:cNvPr id="62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73063" y="6530232"/>
            <a:ext cx="8273431" cy="252950"/>
          </a:xfrm>
        </p:spPr>
        <p:txBody>
          <a:bodyPr rtlCol="0"/>
          <a:lstStyle/>
          <a:p>
            <a:pPr rtl="0"/>
            <a:r>
              <a:rPr lang="en-US" dirty="0"/>
              <a:t>INRAG Public Conference                                       April 13 – 14                                        Aachen, Germany</a:t>
            </a:r>
            <a:endParaRPr lang="de-DE" dirty="0"/>
          </a:p>
        </p:txBody>
      </p:sp>
      <p:pic>
        <p:nvPicPr>
          <p:cNvPr id="63" name="Grafik 6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059" y="1830"/>
            <a:ext cx="3393464" cy="844631"/>
          </a:xfrm>
          <a:prstGeom prst="rect">
            <a:avLst/>
          </a:prstGeom>
          <a:effectLst>
            <a:softEdge rad="50800"/>
          </a:effectLst>
        </p:spPr>
      </p:pic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uppe 95"/>
          <p:cNvGrpSpPr/>
          <p:nvPr userDrawn="1"/>
        </p:nvGrpSpPr>
        <p:grpSpPr bwMode="hidden">
          <a:xfrm>
            <a:off x="-1" y="-195943"/>
            <a:ext cx="12192002" cy="6858000"/>
            <a:chOff x="-1" y="0"/>
            <a:chExt cx="12192002" cy="6858000"/>
          </a:xfrm>
        </p:grpSpPr>
        <p:cxnSp>
          <p:nvCxnSpPr>
            <p:cNvPr id="97" name="Gerader Verbinde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Gerader Verbinde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Gerader Verbinde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Gerader Verbinde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Gerader Verbinde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Gerader Verbinde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Gerader Verbinde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Gerader Verbinde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Gerader Verbinde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Gerader Verbinde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Gerader Verbinde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Gerader Verbinde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Gerader Verbinde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Gerader Verbinde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Gerader Verbinde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Gerader Verbinde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uppe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Gerader Verbinde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Gerader Verbinde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Gerader Verbinde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Gerader Verbinde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Gerader Verbinde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uppe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Gerader Verbinde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Gerader Verbinde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Gerader Verbinde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Gerader Verbinde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Gerader Verbinde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Gerader Verbinde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Gerader Verbinde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Gerader Verbinde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Gerader Verbinde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Gerader Verbinde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uppe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Gerader Verbinde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Gerader Verbinde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Gerader Verbinde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Gerader Verbinde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Gerader Verbinde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uppe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Gerader Verbinde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Gerader Verbinde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Gerader Verbinde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Gerader Verbinde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Gerader Verbinde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Gerader Verbinde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Gerader Verbinde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Gerader Verbinde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Gerader Verbinde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Gerader Verbinde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de-DE" dirty="0"/>
              <a:t>Formatvorlagen des Textmasters bearbeiten</a:t>
            </a:r>
          </a:p>
          <a:p>
            <a:pPr lvl="1" rtl="0"/>
            <a:r>
              <a:rPr lang="de-DE" dirty="0"/>
              <a:t>Zweite Ebene</a:t>
            </a:r>
          </a:p>
          <a:p>
            <a:pPr lvl="2" rtl="0"/>
            <a:r>
              <a:rPr lang="de-DE" dirty="0"/>
              <a:t>Dritte Ebene</a:t>
            </a:r>
          </a:p>
          <a:p>
            <a:pPr lvl="3" rtl="0"/>
            <a:r>
              <a:rPr lang="de-DE" dirty="0"/>
              <a:t>Vierte Ebene</a:t>
            </a:r>
          </a:p>
          <a:p>
            <a:pPr lvl="4" rtl="0"/>
            <a:r>
              <a:rPr lang="de-DE" dirty="0"/>
              <a:t>Fünfte Ebene</a:t>
            </a:r>
          </a:p>
        </p:txBody>
      </p:sp>
      <p:cxnSp>
        <p:nvCxnSpPr>
          <p:cNvPr id="148" name="Gerader Verbinder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>
            <a:solidFill>
              <a:srgbClr val="C12F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568716" y="6259165"/>
            <a:ext cx="8273431" cy="2529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b="1" dirty="0"/>
              <a:t>INRAG Public Conference                                       April 13 – 14                                        Aachen, Germany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rtl="0"/>
            <a:fld id="{E31375A4-56A4-47D6-9801-1991572033F7}" type="slidenum">
              <a:rPr lang="de-DE" smtClean="0"/>
              <a:pPr rtl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F4962C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rgbClr val="C12F29"/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rgbClr val="C12F29"/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rgbClr val="C12F29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rgbClr val="C12F29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rgbClr val="C12F29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878012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228725" y="3924071"/>
            <a:ext cx="9153525" cy="1200329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4000" dirty="0">
                <a:solidFill>
                  <a:srgbClr val="C12F29"/>
                </a:solidFill>
                <a:latin typeface="+mj-lt"/>
              </a:rPr>
              <a:t>Professor Steve Thomas</a:t>
            </a:r>
          </a:p>
          <a:p>
            <a:pPr algn="ctr"/>
            <a:r>
              <a:rPr lang="de-DE" sz="3200" dirty="0">
                <a:solidFill>
                  <a:srgbClr val="C12F29"/>
                </a:solidFill>
                <a:latin typeface="+mj-lt"/>
              </a:rPr>
              <a:t>University of Greenwich, UK</a:t>
            </a:r>
          </a:p>
        </p:txBody>
      </p:sp>
      <p:sp>
        <p:nvSpPr>
          <p:cNvPr id="5" name="Untertitel 2"/>
          <p:cNvSpPr txBox="1">
            <a:spLocks/>
          </p:cNvSpPr>
          <p:nvPr/>
        </p:nvSpPr>
        <p:spPr>
          <a:xfrm>
            <a:off x="1228725" y="5705475"/>
            <a:ext cx="9153525" cy="457200"/>
          </a:xfrm>
          <a:prstGeom prst="rect">
            <a:avLst/>
          </a:prstGeom>
        </p:spPr>
        <p:txBody>
          <a:bodyPr rtlCol="0" anchor="ctr">
            <a:normAutofit fontScale="77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rgbClr val="C12F29"/>
              </a:buClr>
              <a:buSzPct val="100000"/>
              <a:buFont typeface="Arial" pitchFamily="34" charset="0"/>
              <a:buNone/>
              <a:defRPr sz="2000" b="1" kern="1200">
                <a:solidFill>
                  <a:srgbClr val="F4962C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rgbClr val="C12F29"/>
              </a:buClr>
              <a:buSzPct val="10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rgbClr val="C12F29"/>
              </a:buClr>
              <a:buSzPct val="100000"/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rgbClr val="C12F29"/>
              </a:buClr>
              <a:buSzPct val="100000"/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rgbClr val="C12F29"/>
              </a:buClr>
              <a:buSzPct val="100000"/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/>
              <a:t>INRAG Study – “Risks of lifetime extensions of old nuclear power plants”, April 26, Online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83890" y="2457974"/>
            <a:ext cx="12108109" cy="1569660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Prospects for nuclear life-extension &amp; new-build in Europe</a:t>
            </a:r>
            <a:endParaRPr lang="de-DE" sz="4800" dirty="0">
              <a:solidFill>
                <a:srgbClr val="C12F29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20429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rtl="0"/>
            <a:r>
              <a:rPr lang="de-DE" dirty="0"/>
              <a:t>Outline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de-DE" dirty="0"/>
              <a:t>Retired reactors in Europe</a:t>
            </a:r>
          </a:p>
          <a:p>
            <a:pPr rtl="0"/>
            <a:r>
              <a:rPr lang="de-DE" dirty="0"/>
              <a:t>Prospects for new nuclear capacity in Europe</a:t>
            </a:r>
          </a:p>
          <a:p>
            <a:pPr rtl="0"/>
            <a:r>
              <a:rPr lang="de-DE" dirty="0"/>
              <a:t>Life extension policies in Europe</a:t>
            </a:r>
          </a:p>
          <a:p>
            <a:pPr rtl="0"/>
            <a:endParaRPr lang="de-DE" dirty="0"/>
          </a:p>
          <a:p>
            <a:pPr rtl="0"/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607807" y="6259165"/>
            <a:ext cx="10976386" cy="252950"/>
          </a:xfrm>
        </p:spPr>
        <p:txBody>
          <a:bodyPr/>
          <a:lstStyle/>
          <a:p>
            <a:pPr algn="ctr">
              <a:defRPr/>
            </a:pPr>
            <a:r>
              <a:rPr lang="en-US" b="1" dirty="0"/>
              <a:t>INRAG Study - “Risks of lifetime extensions of old nuclear power plants”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58248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1400C-5C39-4053-9EE6-E676186BA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Status of commercial nuclear plants in Europe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7E2ED-C79E-4FF7-BEF8-FC3E08100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Capacity in operation: 116,677MW in 16 countries. 53% France</a:t>
            </a:r>
          </a:p>
          <a:p>
            <a:r>
              <a:rPr lang="en-GB" dirty="0"/>
              <a:t>Capacity under construction: 9,590MW in 5 countries</a:t>
            </a:r>
          </a:p>
          <a:p>
            <a:r>
              <a:rPr lang="en-GB" dirty="0"/>
              <a:t>Capacity retired: 39,792MW in 10 countries. 80% of retired capacity in 4 countries, 45% in Germany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53F36F-0352-47BD-8E04-F2BF88499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de-DE" smtClean="0"/>
              <a:t>3</a:t>
            </a:fld>
            <a:endParaRPr lang="de-DE" dirty="0"/>
          </a:p>
        </p:txBody>
      </p:sp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D7EDDD86-363E-45C9-B060-CBAB23ED1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7807" y="6259165"/>
            <a:ext cx="10976386" cy="252950"/>
          </a:xfrm>
        </p:spPr>
        <p:txBody>
          <a:bodyPr/>
          <a:lstStyle/>
          <a:p>
            <a:pPr algn="ctr">
              <a:defRPr/>
            </a:pPr>
            <a:r>
              <a:rPr lang="en-US" b="1" dirty="0"/>
              <a:t>INRAG Study - “Risks of lifetime extensions of old nuclear power plants”</a:t>
            </a:r>
          </a:p>
        </p:txBody>
      </p:sp>
    </p:spTree>
    <p:extLst>
      <p:ext uri="{BB962C8B-B14F-4D97-AF65-F5344CB8AC3E}">
        <p14:creationId xmlns:p14="http://schemas.microsoft.com/office/powerpoint/2010/main" val="217483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5D1B2-C320-4CE2-8378-14A17ACC1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03853"/>
            <a:ext cx="12191999" cy="897109"/>
          </a:xfrm>
        </p:spPr>
        <p:txBody>
          <a:bodyPr/>
          <a:lstStyle/>
          <a:p>
            <a:r>
              <a:rPr lang="en-GB" dirty="0"/>
              <a:t>Retired commercial reactors in Europe (MW (no of units))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8323C-4DC6-4B08-B424-AB66B853A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400962"/>
            <a:ext cx="11584193" cy="4798502"/>
          </a:xfrm>
        </p:spPr>
        <p:txBody>
          <a:bodyPr>
            <a:normAutofit lnSpcReduction="10000"/>
          </a:bodyPr>
          <a:lstStyle/>
          <a:p>
            <a:r>
              <a:rPr lang="en-GB" dirty="0"/>
              <a:t>Germany 18078 (24)</a:t>
            </a:r>
          </a:p>
          <a:p>
            <a:r>
              <a:rPr lang="en-GB" dirty="0"/>
              <a:t>France 5308 (10)</a:t>
            </a:r>
          </a:p>
          <a:p>
            <a:r>
              <a:rPr lang="en-GB" dirty="0"/>
              <a:t>UK 4588 (27)</a:t>
            </a:r>
          </a:p>
          <a:p>
            <a:r>
              <a:rPr lang="en-GB" dirty="0"/>
              <a:t>Sweden 4044 (6)</a:t>
            </a:r>
          </a:p>
          <a:p>
            <a:r>
              <a:rPr lang="en-GB" dirty="0"/>
              <a:t>Lithuania 2370 (2)</a:t>
            </a:r>
          </a:p>
          <a:p>
            <a:r>
              <a:rPr lang="en-GB" dirty="0"/>
              <a:t>Bulgaria: 1632 (4)</a:t>
            </a:r>
          </a:p>
          <a:p>
            <a:r>
              <a:rPr lang="en-GB" dirty="0"/>
              <a:t>Italy 1423 (4)</a:t>
            </a:r>
          </a:p>
          <a:p>
            <a:r>
              <a:rPr lang="en-GB" dirty="0"/>
              <a:t>Spain 1067 (3)</a:t>
            </a:r>
          </a:p>
          <a:p>
            <a:r>
              <a:rPr lang="en-GB" dirty="0"/>
              <a:t>Slovakia 909 (3)</a:t>
            </a:r>
          </a:p>
          <a:p>
            <a:r>
              <a:rPr lang="en-GB" dirty="0"/>
              <a:t>Switzerland 373 (1)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F93E29-0190-4E7E-B7BF-B6DF1F0C7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de-DE" smtClean="0"/>
              <a:t>4</a:t>
            </a:fld>
            <a:endParaRPr lang="de-DE" dirty="0"/>
          </a:p>
        </p:txBody>
      </p:sp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7839EE31-C5C3-45B7-BD72-FE2468AF9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7807" y="6259165"/>
            <a:ext cx="10976386" cy="252950"/>
          </a:xfrm>
        </p:spPr>
        <p:txBody>
          <a:bodyPr/>
          <a:lstStyle/>
          <a:p>
            <a:pPr algn="ctr">
              <a:defRPr/>
            </a:pPr>
            <a:r>
              <a:rPr lang="en-US" b="1" dirty="0"/>
              <a:t>INRAG Study - “Risks of lifetime extensions of old nuclear power plants”</a:t>
            </a:r>
          </a:p>
        </p:txBody>
      </p:sp>
    </p:spTree>
    <p:extLst>
      <p:ext uri="{BB962C8B-B14F-4D97-AF65-F5344CB8AC3E}">
        <p14:creationId xmlns:p14="http://schemas.microsoft.com/office/powerpoint/2010/main" val="247615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25AB0-9090-4EA3-BB2A-CA92169C1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559" y="503853"/>
            <a:ext cx="11308359" cy="1142385"/>
          </a:xfrm>
        </p:spPr>
        <p:txBody>
          <a:bodyPr/>
          <a:lstStyle/>
          <a:p>
            <a:r>
              <a:rPr lang="en-GB" dirty="0"/>
              <a:t>Prospects for new capacity: Reactors under construction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72B352-07EB-4E41-B8EC-F900EDCAB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18407"/>
            <a:ext cx="10896600" cy="4272793"/>
          </a:xfrm>
        </p:spPr>
        <p:txBody>
          <a:bodyPr/>
          <a:lstStyle/>
          <a:p>
            <a:r>
              <a:rPr lang="en-GB" dirty="0"/>
              <a:t>Finland: </a:t>
            </a:r>
            <a:r>
              <a:rPr lang="en-GB" dirty="0" err="1"/>
              <a:t>Olkiluoto</a:t>
            </a:r>
            <a:r>
              <a:rPr lang="en-GB" dirty="0"/>
              <a:t> expected completion 2022</a:t>
            </a:r>
          </a:p>
          <a:p>
            <a:r>
              <a:rPr lang="en-GB" dirty="0"/>
              <a:t>France: </a:t>
            </a:r>
            <a:r>
              <a:rPr lang="en-GB" dirty="0" err="1"/>
              <a:t>Flamanville</a:t>
            </a:r>
            <a:r>
              <a:rPr lang="en-GB" dirty="0"/>
              <a:t> expected completion 2023+</a:t>
            </a:r>
          </a:p>
          <a:p>
            <a:r>
              <a:rPr lang="en-GB" dirty="0"/>
              <a:t>UK: Hinkley Point C (2), expected completion 2026-28</a:t>
            </a:r>
          </a:p>
          <a:p>
            <a:r>
              <a:rPr lang="en-GB" dirty="0"/>
              <a:t>Slovakia: </a:t>
            </a:r>
            <a:r>
              <a:rPr lang="en-GB" dirty="0" err="1"/>
              <a:t>Mochovce</a:t>
            </a:r>
            <a:r>
              <a:rPr lang="en-GB" dirty="0"/>
              <a:t> (2), construction started 1987, awaiting start-up</a:t>
            </a:r>
          </a:p>
          <a:p>
            <a:r>
              <a:rPr lang="en-GB" dirty="0"/>
              <a:t>Belarus: </a:t>
            </a:r>
            <a:r>
              <a:rPr lang="en-GB" dirty="0" err="1"/>
              <a:t>Ostrovets</a:t>
            </a:r>
            <a:r>
              <a:rPr lang="en-GB" dirty="0"/>
              <a:t> (2), unit 1 testing, unit 2 to follow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4C911C-A499-4752-A536-6F0A3D362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de-DE" smtClean="0"/>
              <a:t>5</a:t>
            </a:fld>
            <a:endParaRPr lang="de-DE" dirty="0"/>
          </a:p>
        </p:txBody>
      </p:sp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4E718C77-9A6A-4EBB-89A9-430F20B73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7807" y="6259165"/>
            <a:ext cx="10976386" cy="252950"/>
          </a:xfrm>
        </p:spPr>
        <p:txBody>
          <a:bodyPr/>
          <a:lstStyle/>
          <a:p>
            <a:pPr algn="ctr">
              <a:defRPr/>
            </a:pPr>
            <a:r>
              <a:rPr lang="en-US" b="1" dirty="0"/>
              <a:t>INRAG Study - “Risks of lifetime extensions of old nuclear power plants”</a:t>
            </a:r>
          </a:p>
        </p:txBody>
      </p:sp>
    </p:spTree>
    <p:extLst>
      <p:ext uri="{BB962C8B-B14F-4D97-AF65-F5344CB8AC3E}">
        <p14:creationId xmlns:p14="http://schemas.microsoft.com/office/powerpoint/2010/main" val="2518526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78836-0DB8-4D15-BB7F-8532D4FF4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Prospects for new capacity: Orders &amp; Prospects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1CA8E-F0C4-47D5-B6C4-0DD4DC050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646239"/>
            <a:ext cx="11584193" cy="453644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Orders</a:t>
            </a:r>
          </a:p>
          <a:p>
            <a:r>
              <a:rPr lang="en-GB" dirty="0"/>
              <a:t>Finland: </a:t>
            </a:r>
            <a:r>
              <a:rPr lang="en-GB" dirty="0" err="1"/>
              <a:t>Hanhikivi</a:t>
            </a:r>
            <a:r>
              <a:rPr lang="en-GB" dirty="0"/>
              <a:t> (1), </a:t>
            </a:r>
            <a:r>
              <a:rPr lang="en-GB" dirty="0" err="1"/>
              <a:t>Rosatom</a:t>
            </a:r>
            <a:r>
              <a:rPr lang="en-GB" dirty="0"/>
              <a:t>, construction start 2022+</a:t>
            </a:r>
          </a:p>
          <a:p>
            <a:r>
              <a:rPr lang="en-GB" dirty="0"/>
              <a:t>Hungary: </a:t>
            </a:r>
            <a:r>
              <a:rPr lang="en-GB" dirty="0" err="1"/>
              <a:t>Paks</a:t>
            </a:r>
            <a:r>
              <a:rPr lang="en-GB" dirty="0"/>
              <a:t> (2), </a:t>
            </a:r>
            <a:r>
              <a:rPr lang="en-GB" dirty="0" err="1"/>
              <a:t>Rosatom</a:t>
            </a:r>
            <a:r>
              <a:rPr lang="en-GB" dirty="0"/>
              <a:t>, construction start 2023</a:t>
            </a:r>
          </a:p>
          <a:p>
            <a:pPr marL="0" indent="0">
              <a:buNone/>
            </a:pPr>
            <a:r>
              <a:rPr lang="en-GB" dirty="0"/>
              <a:t>Prospects</a:t>
            </a:r>
          </a:p>
          <a:p>
            <a:r>
              <a:rPr lang="en-GB" dirty="0"/>
              <a:t>UK: Wylfa, Oldbury, Moorside abandoned, Sizewell, Bradwell in serious doubt</a:t>
            </a:r>
          </a:p>
          <a:p>
            <a:r>
              <a:rPr lang="en-GB" dirty="0"/>
              <a:t>France: 6 orders for EPR 2  being costed. Likelihood of orders unclear</a:t>
            </a:r>
          </a:p>
          <a:p>
            <a:r>
              <a:rPr lang="en-GB" dirty="0"/>
              <a:t>Czechia: </a:t>
            </a:r>
            <a:r>
              <a:rPr lang="en-GB" dirty="0" err="1"/>
              <a:t>Dukovany</a:t>
            </a:r>
            <a:r>
              <a:rPr lang="en-GB" dirty="0"/>
              <a:t> (2), completion by 2032</a:t>
            </a:r>
          </a:p>
          <a:p>
            <a:r>
              <a:rPr lang="en-GB" dirty="0"/>
              <a:t>Poland: </a:t>
            </a:r>
            <a:r>
              <a:rPr lang="en-GB" dirty="0" err="1"/>
              <a:t>Zarnowiec</a:t>
            </a:r>
            <a:r>
              <a:rPr lang="en-GB" dirty="0"/>
              <a:t>? (2), first reactor by 2033</a:t>
            </a:r>
          </a:p>
          <a:p>
            <a:r>
              <a:rPr lang="en-GB" dirty="0"/>
              <a:t>Romania: </a:t>
            </a:r>
            <a:r>
              <a:rPr lang="en-GB" dirty="0" err="1"/>
              <a:t>Cernavoda</a:t>
            </a:r>
            <a:r>
              <a:rPr lang="en-GB" dirty="0"/>
              <a:t> (2) 4 reactors ordered 1980 but continued failure to finance completion of last 2 </a:t>
            </a:r>
          </a:p>
          <a:p>
            <a:r>
              <a:rPr lang="en-GB" dirty="0"/>
              <a:t>Bulgaria: </a:t>
            </a:r>
            <a:r>
              <a:rPr lang="en-GB" dirty="0" err="1"/>
              <a:t>Belene</a:t>
            </a:r>
            <a:r>
              <a:rPr lang="en-GB" dirty="0"/>
              <a:t> (2) equipment paid for &amp; delivered by </a:t>
            </a:r>
            <a:r>
              <a:rPr lang="en-GB" dirty="0" err="1"/>
              <a:t>Rosatom</a:t>
            </a:r>
            <a:r>
              <a:rPr lang="en-GB" dirty="0"/>
              <a:t>. Plans for Westinghouse to build it</a:t>
            </a:r>
          </a:p>
          <a:p>
            <a:r>
              <a:rPr lang="en-GB" dirty="0"/>
              <a:t>Slovenia, Estonia, Lithuania, Slovakia?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178DE7-853D-4EFF-BF64-82A969D50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de-DE" smtClean="0"/>
              <a:t>6</a:t>
            </a:fld>
            <a:endParaRPr lang="de-DE" dirty="0"/>
          </a:p>
        </p:txBody>
      </p:sp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D239E76B-1408-49D5-B8C6-D4B6CE5FA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7807" y="6259165"/>
            <a:ext cx="10976386" cy="252950"/>
          </a:xfrm>
        </p:spPr>
        <p:txBody>
          <a:bodyPr/>
          <a:lstStyle/>
          <a:p>
            <a:pPr algn="ctr">
              <a:defRPr/>
            </a:pPr>
            <a:r>
              <a:rPr lang="en-US" b="1" dirty="0"/>
              <a:t>INRAG Study - “Risks of lifetime extensions of old nuclear power plants”</a:t>
            </a:r>
          </a:p>
        </p:txBody>
      </p:sp>
    </p:spTree>
    <p:extLst>
      <p:ext uri="{BB962C8B-B14F-4D97-AF65-F5344CB8AC3E}">
        <p14:creationId xmlns:p14="http://schemas.microsoft.com/office/powerpoint/2010/main" val="2871623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C0FCD-8B28-42BB-9886-A2B15CFEB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449" y="503853"/>
            <a:ext cx="10729519" cy="1142385"/>
          </a:xfrm>
        </p:spPr>
        <p:txBody>
          <a:bodyPr/>
          <a:lstStyle/>
          <a:p>
            <a:r>
              <a:rPr lang="en-GB" dirty="0"/>
              <a:t>Life extension: Countries with fixed licensing periods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020A4E-FB01-4E34-AE69-41BD030C0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551963"/>
            <a:ext cx="11584193" cy="4572000"/>
          </a:xfrm>
        </p:spPr>
        <p:txBody>
          <a:bodyPr/>
          <a:lstStyle/>
          <a:p>
            <a:r>
              <a:rPr lang="en-GB" dirty="0"/>
              <a:t>Switzerland: 2960MW (4). Formerly closure after 50 years, 2020-34. But now closure by 2050 with 60-year life. </a:t>
            </a:r>
            <a:r>
              <a:rPr lang="en-GB" dirty="0" err="1"/>
              <a:t>Beznau</a:t>
            </a:r>
            <a:r>
              <a:rPr lang="en-GB" dirty="0"/>
              <a:t> 1 world’s oldest operating reactor</a:t>
            </a:r>
          </a:p>
          <a:p>
            <a:r>
              <a:rPr lang="en-GB" dirty="0"/>
              <a:t>Belgium: 5942MW (7). Closure by 2025, 40-50 years life. Plant owner, Engie, has abandoned work to life extend 2 newest reactors to 2045</a:t>
            </a:r>
          </a:p>
          <a:p>
            <a:r>
              <a:rPr lang="en-GB" dirty="0"/>
              <a:t>Netherlands: 482MW (1). Closure after 60 years, 60 years life in 2033 but owner lobbying for further life-extension</a:t>
            </a:r>
          </a:p>
          <a:p>
            <a:r>
              <a:rPr lang="en-GB" dirty="0"/>
              <a:t>Spain: 7121MW (7). Previously closure after 40+ years, last by 2030. Policy now final closure by 2035 with average age 45 years</a:t>
            </a:r>
          </a:p>
          <a:p>
            <a:pPr marL="0" indent="0">
              <a:buNone/>
            </a:pPr>
            <a:r>
              <a:rPr lang="en-GB" dirty="0"/>
              <a:t>All 4 countries have or have had phase-out policies but all except Belgium trying to extend lives.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13BAC7-D1B0-4C45-A664-C50A4E741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de-DE" smtClean="0"/>
              <a:t>7</a:t>
            </a:fld>
            <a:endParaRPr lang="de-DE" dirty="0"/>
          </a:p>
        </p:txBody>
      </p:sp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3455D0BE-68F4-4822-B24D-2810A83F2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7807" y="6259165"/>
            <a:ext cx="10976386" cy="252950"/>
          </a:xfrm>
        </p:spPr>
        <p:txBody>
          <a:bodyPr/>
          <a:lstStyle/>
          <a:p>
            <a:pPr algn="ctr">
              <a:defRPr/>
            </a:pPr>
            <a:r>
              <a:rPr lang="en-US" b="1" dirty="0"/>
              <a:t>INRAG Study - “Risks of lifetime extensions of old nuclear power plants”</a:t>
            </a:r>
          </a:p>
        </p:txBody>
      </p:sp>
    </p:spTree>
    <p:extLst>
      <p:ext uri="{BB962C8B-B14F-4D97-AF65-F5344CB8AC3E}">
        <p14:creationId xmlns:p14="http://schemas.microsoft.com/office/powerpoint/2010/main" val="4221168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FBEFF-0382-4539-BBA2-6088ABD6C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675" y="503853"/>
            <a:ext cx="10662408" cy="1142385"/>
          </a:xfrm>
        </p:spPr>
        <p:txBody>
          <a:bodyPr/>
          <a:lstStyle/>
          <a:p>
            <a:r>
              <a:rPr lang="en-GB" dirty="0"/>
              <a:t>Life extension: Countries with open licensing periods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438C3-FA4D-48ED-AE2A-64296AAA6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417740"/>
            <a:ext cx="11584193" cy="4731390"/>
          </a:xfrm>
        </p:spPr>
        <p:txBody>
          <a:bodyPr/>
          <a:lstStyle/>
          <a:p>
            <a:r>
              <a:rPr lang="en-GB" dirty="0"/>
              <a:t>Finland: </a:t>
            </a:r>
            <a:r>
              <a:rPr lang="en-GB" dirty="0" err="1"/>
              <a:t>Loviisa</a:t>
            </a:r>
            <a:r>
              <a:rPr lang="en-GB" dirty="0"/>
              <a:t> running for 50 years (2027, 2030), </a:t>
            </a:r>
            <a:r>
              <a:rPr lang="en-GB" dirty="0" err="1"/>
              <a:t>Olkiluoto</a:t>
            </a:r>
            <a:r>
              <a:rPr lang="en-GB" dirty="0"/>
              <a:t> running for 60 years (2038, 2040). Owners seeking a further 20 years for </a:t>
            </a:r>
            <a:r>
              <a:rPr lang="en-GB" dirty="0" err="1"/>
              <a:t>Loviisa</a:t>
            </a:r>
            <a:endParaRPr lang="en-GB" dirty="0"/>
          </a:p>
          <a:p>
            <a:r>
              <a:rPr lang="en-GB" dirty="0"/>
              <a:t>Sweden: 6 remaining reactors expected to operate for 60 years to 2040-45</a:t>
            </a:r>
          </a:p>
          <a:p>
            <a:r>
              <a:rPr lang="en-GB" dirty="0"/>
              <a:t>France: ASN has specified measure needed for 10-year life-extension to 50 years. 2 closed in 2020 &amp; 12 more to be closed by 2035 (by then 50+ years old) on government orders. EDF wants to operate other 44 reactors for up to 60 years (to 2062)</a:t>
            </a:r>
          </a:p>
          <a:p>
            <a:r>
              <a:rPr lang="en-GB" dirty="0"/>
              <a:t>UK: 7 AGR stations &amp; 1 PWR. Reactors operate as long as they are licensable. Irreparable graphite issues &amp; corrosion mean scope for life-extensions at AGRs limited. 2 stations closed in 2022 after 46 years, 2 closed in 2024 after 35 years, 2 closed in 2030 after 41 years, 1 planned to run till 2028 but may close in 2021 due to corrosion. PWR expected to operate for 50+ years (2045+)</a:t>
            </a:r>
          </a:p>
          <a:p>
            <a:pPr marL="0" indent="0">
              <a:buNone/>
            </a:pPr>
            <a:r>
              <a:rPr lang="en-GB" dirty="0"/>
              <a:t>Apart from UK, all countries seeking at least 60 years of operation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D28A52-99FA-40BA-A77F-FAFEDFE39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de-DE" smtClean="0"/>
              <a:t>8</a:t>
            </a:fld>
            <a:endParaRPr lang="de-DE" dirty="0"/>
          </a:p>
        </p:txBody>
      </p:sp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94F72EB7-9CCE-4B87-860B-7D737C997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7807" y="6259165"/>
            <a:ext cx="10976386" cy="252950"/>
          </a:xfrm>
        </p:spPr>
        <p:txBody>
          <a:bodyPr/>
          <a:lstStyle/>
          <a:p>
            <a:pPr algn="ctr">
              <a:defRPr/>
            </a:pPr>
            <a:r>
              <a:rPr lang="en-US" b="1" dirty="0"/>
              <a:t>INRAG Study - “Risks of lifetime extensions of old nuclear power plants”</a:t>
            </a:r>
          </a:p>
        </p:txBody>
      </p:sp>
    </p:spTree>
    <p:extLst>
      <p:ext uri="{BB962C8B-B14F-4D97-AF65-F5344CB8AC3E}">
        <p14:creationId xmlns:p14="http://schemas.microsoft.com/office/powerpoint/2010/main" val="2410126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E5560-8AA1-4ACF-ACB7-D7B024E3F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Life extension: Eastern Europe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F6C2A8-361E-4328-AF8E-FA62B9E8F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442907"/>
            <a:ext cx="12113703" cy="4723002"/>
          </a:xfrm>
        </p:spPr>
        <p:txBody>
          <a:bodyPr>
            <a:normAutofit/>
          </a:bodyPr>
          <a:lstStyle/>
          <a:p>
            <a:r>
              <a:rPr lang="en-GB" dirty="0"/>
              <a:t>Armenia: 1 reactor licensed to operate to 2026 (46 years). Now seeking 10 more years with help from </a:t>
            </a:r>
            <a:r>
              <a:rPr lang="en-GB" dirty="0" err="1"/>
              <a:t>Rosatom</a:t>
            </a:r>
            <a:r>
              <a:rPr lang="en-GB" dirty="0"/>
              <a:t>. Sited in area of seismic and geopolitical concern</a:t>
            </a:r>
          </a:p>
          <a:p>
            <a:r>
              <a:rPr lang="en-GB" dirty="0"/>
              <a:t>Bulgaria: 2 reactors expected to operate to 2050, 60 years</a:t>
            </a:r>
          </a:p>
          <a:p>
            <a:r>
              <a:rPr lang="en-GB" dirty="0"/>
              <a:t>Czechia: 4 older reactors till 2045, 60 years, 2 newer ones till 2060 for 60 years</a:t>
            </a:r>
          </a:p>
          <a:p>
            <a:r>
              <a:rPr lang="en-GB" dirty="0"/>
              <a:t>Slovakia: expects to run its reactors for 60 years till 2045-2060</a:t>
            </a:r>
          </a:p>
          <a:p>
            <a:r>
              <a:rPr lang="en-GB" dirty="0"/>
              <a:t>Hungary: expects at least 50 years till 2037</a:t>
            </a:r>
          </a:p>
          <a:p>
            <a:r>
              <a:rPr lang="en-GB" dirty="0"/>
              <a:t>Romania: 2 reactors 15 &amp; 25 years old (</a:t>
            </a:r>
            <a:r>
              <a:rPr lang="en-GB" dirty="0" err="1"/>
              <a:t>Candu</a:t>
            </a:r>
            <a:r>
              <a:rPr lang="en-GB" dirty="0"/>
              <a:t>). Major rebuild (retubing) for unit 1 expected 2026 leading to further 30 years operation</a:t>
            </a:r>
          </a:p>
          <a:p>
            <a:r>
              <a:rPr lang="en-GB" dirty="0"/>
              <a:t>Slovenia: </a:t>
            </a:r>
            <a:r>
              <a:rPr lang="en-GB" dirty="0" err="1"/>
              <a:t>Krsko</a:t>
            </a:r>
            <a:r>
              <a:rPr lang="en-GB" dirty="0"/>
              <a:t> (Westinghouse PWR) licensed for 60 years to 2043</a:t>
            </a:r>
          </a:p>
          <a:p>
            <a:pPr marL="0" indent="0">
              <a:buNone/>
            </a:pPr>
            <a:r>
              <a:rPr lang="en-GB" dirty="0"/>
              <a:t>Reactors all expected to operate for about 60 years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6D10FB-1056-41EC-B16F-DFB53CC6D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de-DE" smtClean="0"/>
              <a:t>9</a:t>
            </a:fld>
            <a:endParaRPr lang="de-DE" dirty="0"/>
          </a:p>
        </p:txBody>
      </p:sp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BD345658-BB4B-48FD-8619-52B8018C3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7807" y="6259165"/>
            <a:ext cx="10976386" cy="252950"/>
          </a:xfrm>
        </p:spPr>
        <p:txBody>
          <a:bodyPr/>
          <a:lstStyle/>
          <a:p>
            <a:pPr algn="ctr">
              <a:defRPr/>
            </a:pPr>
            <a:r>
              <a:rPr lang="en-US" b="1" dirty="0"/>
              <a:t>INRAG Study - “Risks of lifetime extensions of old nuclear power plants”</a:t>
            </a:r>
          </a:p>
        </p:txBody>
      </p:sp>
    </p:spTree>
    <p:extLst>
      <p:ext uri="{BB962C8B-B14F-4D97-AF65-F5344CB8AC3E}">
        <p14:creationId xmlns:p14="http://schemas.microsoft.com/office/powerpoint/2010/main" val="2338687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Rautenraster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8528_TF03031015" id="{F52E478C-C6C3-47FC-AC52-3AA1BFB9B5E7}" vid="{B6A15A0E-9597-48A3-BCD0-2AA4F491C9C2}"/>
    </a:ext>
  </a:extLst>
</a:theme>
</file>

<file path=ppt/theme/theme2.xml><?xml version="1.0" encoding="utf-8"?>
<a:theme xmlns:a="http://schemas.openxmlformats.org/drawingml/2006/main" name="Office-Design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Design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Geschäftspräsentation mit Rautenraster (Breitbild)</Template>
  <TotalTime>0</TotalTime>
  <Words>943</Words>
  <Application>Microsoft Office PowerPoint</Application>
  <PresentationFormat>Breitbild</PresentationFormat>
  <Paragraphs>79</Paragraphs>
  <Slides>9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Arial</vt:lpstr>
      <vt:lpstr>Calibri</vt:lpstr>
      <vt:lpstr>Rautenraster 16x9</vt:lpstr>
      <vt:lpstr>PowerPoint-Präsentation</vt:lpstr>
      <vt:lpstr>Outline</vt:lpstr>
      <vt:lpstr>Status of commercial nuclear plants in Europe</vt:lpstr>
      <vt:lpstr>Retired commercial reactors in Europe (MW (no of units))</vt:lpstr>
      <vt:lpstr>Prospects for new capacity: Reactors under construction</vt:lpstr>
      <vt:lpstr>Prospects for new capacity: Orders &amp; Prospects</vt:lpstr>
      <vt:lpstr>Life extension: Countries with fixed licensing periods</vt:lpstr>
      <vt:lpstr>Life extension: Countries with open licensing periods</vt:lpstr>
      <vt:lpstr>Life extension: Eastern Europe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Titellayout</dc:title>
  <dc:creator>Nikolaus ARNOLD</dc:creator>
  <cp:lastModifiedBy>raphael zimmerl</cp:lastModifiedBy>
  <cp:revision>40</cp:revision>
  <dcterms:created xsi:type="dcterms:W3CDTF">2018-03-22T13:13:27Z</dcterms:created>
  <dcterms:modified xsi:type="dcterms:W3CDTF">2021-04-22T20:21:42Z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