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if" ContentType="image/tiff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4" r:id="rId2"/>
    <p:sldId id="275" r:id="rId3"/>
    <p:sldId id="278" r:id="rId4"/>
    <p:sldId id="287" r:id="rId5"/>
    <p:sldId id="288" r:id="rId6"/>
    <p:sldId id="281" r:id="rId7"/>
    <p:sldId id="282" r:id="rId8"/>
    <p:sldId id="283" r:id="rId9"/>
    <p:sldId id="284" r:id="rId10"/>
    <p:sldId id="285" r:id="rId11"/>
    <p:sldId id="286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62C"/>
    <a:srgbClr val="C12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706" autoAdjust="0"/>
  </p:normalViewPr>
  <p:slideViewPr>
    <p:cSldViewPr snapToGrid="0">
      <p:cViewPr varScale="1">
        <p:scale>
          <a:sx n="76" d="100"/>
          <a:sy n="76" d="100"/>
        </p:scale>
        <p:origin x="594" y="11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greg\Documents\Writing\Journal%20Articles\INRAG%20Reactor%20Renewal\reactors-operating-simplified%20and%20modifi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682990740638798E-2"/>
          <c:y val="1.5928039544307021E-2"/>
          <c:w val="0.92604146235408602"/>
          <c:h val="0.79034653681571487"/>
        </c:manualLayout>
      </c:layout>
      <c:lineChart>
        <c:grouping val="standard"/>
        <c:varyColors val="0"/>
        <c:ser>
          <c:idx val="0"/>
          <c:order val="0"/>
          <c:tx>
            <c:v>No Extension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Analysis!$A$3:$A$65</c:f>
              <c:numCache>
                <c:formatCode>General</c:formatCode>
                <c:ptCount val="6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  <c:pt idx="43">
                  <c:v>2061</c:v>
                </c:pt>
                <c:pt idx="44">
                  <c:v>2062</c:v>
                </c:pt>
                <c:pt idx="45">
                  <c:v>2063</c:v>
                </c:pt>
                <c:pt idx="46">
                  <c:v>2064</c:v>
                </c:pt>
                <c:pt idx="47">
                  <c:v>2065</c:v>
                </c:pt>
                <c:pt idx="48">
                  <c:v>2066</c:v>
                </c:pt>
                <c:pt idx="49">
                  <c:v>2067</c:v>
                </c:pt>
                <c:pt idx="50">
                  <c:v>2068</c:v>
                </c:pt>
                <c:pt idx="51">
                  <c:v>2069</c:v>
                </c:pt>
                <c:pt idx="52">
                  <c:v>2070</c:v>
                </c:pt>
                <c:pt idx="53">
                  <c:v>2071</c:v>
                </c:pt>
                <c:pt idx="54">
                  <c:v>2072</c:v>
                </c:pt>
                <c:pt idx="55">
                  <c:v>2073</c:v>
                </c:pt>
                <c:pt idx="56">
                  <c:v>2074</c:v>
                </c:pt>
                <c:pt idx="57">
                  <c:v>2075</c:v>
                </c:pt>
                <c:pt idx="58">
                  <c:v>2076</c:v>
                </c:pt>
                <c:pt idx="59">
                  <c:v>2077</c:v>
                </c:pt>
                <c:pt idx="60">
                  <c:v>2078</c:v>
                </c:pt>
                <c:pt idx="61">
                  <c:v>2079</c:v>
                </c:pt>
                <c:pt idx="62">
                  <c:v>2080</c:v>
                </c:pt>
              </c:numCache>
            </c:numRef>
          </c:cat>
          <c:val>
            <c:numRef>
              <c:f>Analysis!$E$3:$E$65</c:f>
              <c:numCache>
                <c:formatCode>0</c:formatCode>
                <c:ptCount val="63"/>
                <c:pt idx="0">
                  <c:v>188.79420000000002</c:v>
                </c:pt>
                <c:pt idx="1">
                  <c:v>179.56920000000002</c:v>
                </c:pt>
                <c:pt idx="2">
                  <c:v>176.76520000000002</c:v>
                </c:pt>
                <c:pt idx="3">
                  <c:v>170.79920000000001</c:v>
                </c:pt>
                <c:pt idx="4">
                  <c:v>150.4092</c:v>
                </c:pt>
                <c:pt idx="5">
                  <c:v>146.95420000000001</c:v>
                </c:pt>
                <c:pt idx="6">
                  <c:v>139.98220000000001</c:v>
                </c:pt>
                <c:pt idx="7">
                  <c:v>112.34320000000001</c:v>
                </c:pt>
                <c:pt idx="8">
                  <c:v>97.007200000000012</c:v>
                </c:pt>
                <c:pt idx="9">
                  <c:v>68.047200000000004</c:v>
                </c:pt>
                <c:pt idx="10">
                  <c:v>51.342599999999997</c:v>
                </c:pt>
                <c:pt idx="11">
                  <c:v>28.735599999999998</c:v>
                </c:pt>
                <c:pt idx="12">
                  <c:v>21.257000000000001</c:v>
                </c:pt>
                <c:pt idx="13">
                  <c:v>10.481999999999999</c:v>
                </c:pt>
                <c:pt idx="14">
                  <c:v>10.481999999999999</c:v>
                </c:pt>
                <c:pt idx="15">
                  <c:v>10.481999999999999</c:v>
                </c:pt>
                <c:pt idx="16">
                  <c:v>6.87</c:v>
                </c:pt>
                <c:pt idx="17">
                  <c:v>6.87</c:v>
                </c:pt>
                <c:pt idx="18">
                  <c:v>6.87</c:v>
                </c:pt>
                <c:pt idx="19">
                  <c:v>3.411</c:v>
                </c:pt>
                <c:pt idx="20">
                  <c:v>3.411</c:v>
                </c:pt>
                <c:pt idx="21">
                  <c:v>3.411</c:v>
                </c:pt>
                <c:pt idx="22">
                  <c:v>3.411</c:v>
                </c:pt>
                <c:pt idx="23">
                  <c:v>3.411</c:v>
                </c:pt>
                <c:pt idx="24">
                  <c:v>3.411</c:v>
                </c:pt>
                <c:pt idx="25">
                  <c:v>3.411</c:v>
                </c:pt>
                <c:pt idx="26">
                  <c:v>3.411</c:v>
                </c:pt>
                <c:pt idx="27">
                  <c:v>3.411</c:v>
                </c:pt>
                <c:pt idx="28">
                  <c:v>3.411</c:v>
                </c:pt>
                <c:pt idx="29">
                  <c:v>3.411</c:v>
                </c:pt>
                <c:pt idx="30">
                  <c:v>3.411</c:v>
                </c:pt>
                <c:pt idx="31">
                  <c:v>3.411</c:v>
                </c:pt>
                <c:pt idx="32">
                  <c:v>3.411</c:v>
                </c:pt>
                <c:pt idx="33">
                  <c:v>3.411</c:v>
                </c:pt>
                <c:pt idx="34">
                  <c:v>3.411</c:v>
                </c:pt>
                <c:pt idx="35">
                  <c:v>3.411</c:v>
                </c:pt>
                <c:pt idx="36">
                  <c:v>3.411</c:v>
                </c:pt>
                <c:pt idx="37">
                  <c:v>3.411</c:v>
                </c:pt>
                <c:pt idx="38">
                  <c:v>3.411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3B-B14F-897C-E6F0E2623F41}"/>
            </c:ext>
          </c:extLst>
        </c:ser>
        <c:ser>
          <c:idx val="2"/>
          <c:order val="1"/>
          <c:tx>
            <c:v>Current 20 Year Extension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Analysis!$A$3:$A$65</c:f>
              <c:numCache>
                <c:formatCode>General</c:formatCode>
                <c:ptCount val="6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  <c:pt idx="43">
                  <c:v>2061</c:v>
                </c:pt>
                <c:pt idx="44">
                  <c:v>2062</c:v>
                </c:pt>
                <c:pt idx="45">
                  <c:v>2063</c:v>
                </c:pt>
                <c:pt idx="46">
                  <c:v>2064</c:v>
                </c:pt>
                <c:pt idx="47">
                  <c:v>2065</c:v>
                </c:pt>
                <c:pt idx="48">
                  <c:v>2066</c:v>
                </c:pt>
                <c:pt idx="49">
                  <c:v>2067</c:v>
                </c:pt>
                <c:pt idx="50">
                  <c:v>2068</c:v>
                </c:pt>
                <c:pt idx="51">
                  <c:v>2069</c:v>
                </c:pt>
                <c:pt idx="52">
                  <c:v>2070</c:v>
                </c:pt>
                <c:pt idx="53">
                  <c:v>2071</c:v>
                </c:pt>
                <c:pt idx="54">
                  <c:v>2072</c:v>
                </c:pt>
                <c:pt idx="55">
                  <c:v>2073</c:v>
                </c:pt>
                <c:pt idx="56">
                  <c:v>2074</c:v>
                </c:pt>
                <c:pt idx="57">
                  <c:v>2075</c:v>
                </c:pt>
                <c:pt idx="58">
                  <c:v>2076</c:v>
                </c:pt>
                <c:pt idx="59">
                  <c:v>2077</c:v>
                </c:pt>
                <c:pt idx="60">
                  <c:v>2078</c:v>
                </c:pt>
                <c:pt idx="61">
                  <c:v>2079</c:v>
                </c:pt>
                <c:pt idx="62">
                  <c:v>2080</c:v>
                </c:pt>
              </c:numCache>
            </c:numRef>
          </c:cat>
          <c:val>
            <c:numRef>
              <c:f>Analysis!$C$3:$C$65</c:f>
              <c:numCache>
                <c:formatCode>0</c:formatCode>
                <c:ptCount val="63"/>
                <c:pt idx="0">
                  <c:v>308.90859999999998</c:v>
                </c:pt>
                <c:pt idx="1">
                  <c:v>308.90859999999998</c:v>
                </c:pt>
                <c:pt idx="2">
                  <c:v>306.34059999999999</c:v>
                </c:pt>
                <c:pt idx="3">
                  <c:v>303.12459999999999</c:v>
                </c:pt>
                <c:pt idx="4">
                  <c:v>286.70459999999997</c:v>
                </c:pt>
                <c:pt idx="5">
                  <c:v>286.70459999999997</c:v>
                </c:pt>
                <c:pt idx="6">
                  <c:v>286.70459999999997</c:v>
                </c:pt>
                <c:pt idx="7">
                  <c:v>279.57759999999996</c:v>
                </c:pt>
                <c:pt idx="8">
                  <c:v>279.57759999999996</c:v>
                </c:pt>
                <c:pt idx="9">
                  <c:v>273.07559999999995</c:v>
                </c:pt>
                <c:pt idx="10">
                  <c:v>265.84459999999996</c:v>
                </c:pt>
                <c:pt idx="11">
                  <c:v>265.84459999999996</c:v>
                </c:pt>
                <c:pt idx="12">
                  <c:v>262.21959999999996</c:v>
                </c:pt>
                <c:pt idx="13">
                  <c:v>248.81659999999999</c:v>
                </c:pt>
                <c:pt idx="14">
                  <c:v>246.25120000000001</c:v>
                </c:pt>
                <c:pt idx="15">
                  <c:v>233.07820000000001</c:v>
                </c:pt>
                <c:pt idx="16">
                  <c:v>207.6542</c:v>
                </c:pt>
                <c:pt idx="17">
                  <c:v>174.23820000000001</c:v>
                </c:pt>
                <c:pt idx="18">
                  <c:v>171.53820000000002</c:v>
                </c:pt>
                <c:pt idx="19">
                  <c:v>149.0882</c:v>
                </c:pt>
                <c:pt idx="20">
                  <c:v>140.0282</c:v>
                </c:pt>
                <c:pt idx="21">
                  <c:v>131.25820000000002</c:v>
                </c:pt>
                <c:pt idx="22">
                  <c:v>131.25820000000002</c:v>
                </c:pt>
                <c:pt idx="23">
                  <c:v>121.40420000000002</c:v>
                </c:pt>
                <c:pt idx="24">
                  <c:v>111.76320000000001</c:v>
                </c:pt>
                <c:pt idx="25">
                  <c:v>101.36520000000002</c:v>
                </c:pt>
                <c:pt idx="26">
                  <c:v>81.022200000000012</c:v>
                </c:pt>
                <c:pt idx="27">
                  <c:v>65.5822</c:v>
                </c:pt>
                <c:pt idx="28">
                  <c:v>50.891199999999998</c:v>
                </c:pt>
                <c:pt idx="29">
                  <c:v>32.418199999999999</c:v>
                </c:pt>
                <c:pt idx="30">
                  <c:v>14.4046</c:v>
                </c:pt>
                <c:pt idx="31">
                  <c:v>10.551600000000001</c:v>
                </c:pt>
                <c:pt idx="32">
                  <c:v>3.411</c:v>
                </c:pt>
                <c:pt idx="33">
                  <c:v>3.411</c:v>
                </c:pt>
                <c:pt idx="34">
                  <c:v>3.411</c:v>
                </c:pt>
                <c:pt idx="35">
                  <c:v>3.411</c:v>
                </c:pt>
                <c:pt idx="36">
                  <c:v>3.411</c:v>
                </c:pt>
                <c:pt idx="37">
                  <c:v>3.411</c:v>
                </c:pt>
                <c:pt idx="38">
                  <c:v>3.411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3B-B14F-897C-E6F0E2623F41}"/>
            </c:ext>
          </c:extLst>
        </c:ser>
        <c:ser>
          <c:idx val="4"/>
          <c:order val="2"/>
          <c:tx>
            <c:v>Maximum 2nd 20-Year Extension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Analysis!$A$3:$A$65</c:f>
              <c:numCache>
                <c:formatCode>General</c:formatCode>
                <c:ptCount val="6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  <c:pt idx="18">
                  <c:v>2036</c:v>
                </c:pt>
                <c:pt idx="19">
                  <c:v>2037</c:v>
                </c:pt>
                <c:pt idx="20">
                  <c:v>2038</c:v>
                </c:pt>
                <c:pt idx="21">
                  <c:v>2039</c:v>
                </c:pt>
                <c:pt idx="22">
                  <c:v>2040</c:v>
                </c:pt>
                <c:pt idx="23">
                  <c:v>2041</c:v>
                </c:pt>
                <c:pt idx="24">
                  <c:v>2042</c:v>
                </c:pt>
                <c:pt idx="25">
                  <c:v>2043</c:v>
                </c:pt>
                <c:pt idx="26">
                  <c:v>2044</c:v>
                </c:pt>
                <c:pt idx="27">
                  <c:v>2045</c:v>
                </c:pt>
                <c:pt idx="28">
                  <c:v>2046</c:v>
                </c:pt>
                <c:pt idx="29">
                  <c:v>2047</c:v>
                </c:pt>
                <c:pt idx="30">
                  <c:v>2048</c:v>
                </c:pt>
                <c:pt idx="31">
                  <c:v>2049</c:v>
                </c:pt>
                <c:pt idx="32">
                  <c:v>2050</c:v>
                </c:pt>
                <c:pt idx="33">
                  <c:v>2051</c:v>
                </c:pt>
                <c:pt idx="34">
                  <c:v>2052</c:v>
                </c:pt>
                <c:pt idx="35">
                  <c:v>2053</c:v>
                </c:pt>
                <c:pt idx="36">
                  <c:v>2054</c:v>
                </c:pt>
                <c:pt idx="37">
                  <c:v>2055</c:v>
                </c:pt>
                <c:pt idx="38">
                  <c:v>2056</c:v>
                </c:pt>
                <c:pt idx="39">
                  <c:v>2057</c:v>
                </c:pt>
                <c:pt idx="40">
                  <c:v>2058</c:v>
                </c:pt>
                <c:pt idx="41">
                  <c:v>2059</c:v>
                </c:pt>
                <c:pt idx="42">
                  <c:v>2060</c:v>
                </c:pt>
                <c:pt idx="43">
                  <c:v>2061</c:v>
                </c:pt>
                <c:pt idx="44">
                  <c:v>2062</c:v>
                </c:pt>
                <c:pt idx="45">
                  <c:v>2063</c:v>
                </c:pt>
                <c:pt idx="46">
                  <c:v>2064</c:v>
                </c:pt>
                <c:pt idx="47">
                  <c:v>2065</c:v>
                </c:pt>
                <c:pt idx="48">
                  <c:v>2066</c:v>
                </c:pt>
                <c:pt idx="49">
                  <c:v>2067</c:v>
                </c:pt>
                <c:pt idx="50">
                  <c:v>2068</c:v>
                </c:pt>
                <c:pt idx="51">
                  <c:v>2069</c:v>
                </c:pt>
                <c:pt idx="52">
                  <c:v>2070</c:v>
                </c:pt>
                <c:pt idx="53">
                  <c:v>2071</c:v>
                </c:pt>
                <c:pt idx="54">
                  <c:v>2072</c:v>
                </c:pt>
                <c:pt idx="55">
                  <c:v>2073</c:v>
                </c:pt>
                <c:pt idx="56">
                  <c:v>2074</c:v>
                </c:pt>
                <c:pt idx="57">
                  <c:v>2075</c:v>
                </c:pt>
                <c:pt idx="58">
                  <c:v>2076</c:v>
                </c:pt>
                <c:pt idx="59">
                  <c:v>2077</c:v>
                </c:pt>
                <c:pt idx="60">
                  <c:v>2078</c:v>
                </c:pt>
                <c:pt idx="61">
                  <c:v>2079</c:v>
                </c:pt>
                <c:pt idx="62">
                  <c:v>2080</c:v>
                </c:pt>
              </c:numCache>
            </c:numRef>
          </c:cat>
          <c:val>
            <c:numRef>
              <c:f>Analysis!$G$3:$G$65</c:f>
              <c:numCache>
                <c:formatCode>0</c:formatCode>
                <c:ptCount val="63"/>
                <c:pt idx="0">
                  <c:v>308.90859999999998</c:v>
                </c:pt>
                <c:pt idx="1">
                  <c:v>308.90859999999998</c:v>
                </c:pt>
                <c:pt idx="2">
                  <c:v>306.34059999999999</c:v>
                </c:pt>
                <c:pt idx="3">
                  <c:v>303.12459999999999</c:v>
                </c:pt>
                <c:pt idx="4">
                  <c:v>286.70459999999997</c:v>
                </c:pt>
                <c:pt idx="5">
                  <c:v>286.70459999999997</c:v>
                </c:pt>
                <c:pt idx="6">
                  <c:v>286.70459999999997</c:v>
                </c:pt>
                <c:pt idx="7">
                  <c:v>279.57759999999996</c:v>
                </c:pt>
                <c:pt idx="8">
                  <c:v>279.57759999999996</c:v>
                </c:pt>
                <c:pt idx="9">
                  <c:v>273.07559999999995</c:v>
                </c:pt>
                <c:pt idx="10">
                  <c:v>265.84459999999996</c:v>
                </c:pt>
                <c:pt idx="11">
                  <c:v>265.84459999999996</c:v>
                </c:pt>
                <c:pt idx="12">
                  <c:v>265.84459999999996</c:v>
                </c:pt>
                <c:pt idx="13">
                  <c:v>265.84459999999996</c:v>
                </c:pt>
                <c:pt idx="14">
                  <c:v>265.84459999999996</c:v>
                </c:pt>
                <c:pt idx="15">
                  <c:v>265.84459999999996</c:v>
                </c:pt>
                <c:pt idx="16">
                  <c:v>265.84459999999996</c:v>
                </c:pt>
                <c:pt idx="17">
                  <c:v>265.84459999999996</c:v>
                </c:pt>
                <c:pt idx="18">
                  <c:v>265.84459999999996</c:v>
                </c:pt>
                <c:pt idx="19">
                  <c:v>265.84459999999996</c:v>
                </c:pt>
                <c:pt idx="20">
                  <c:v>265.84459999999996</c:v>
                </c:pt>
                <c:pt idx="21">
                  <c:v>265.84459999999996</c:v>
                </c:pt>
                <c:pt idx="22">
                  <c:v>265.84459999999996</c:v>
                </c:pt>
                <c:pt idx="23">
                  <c:v>265.84459999999996</c:v>
                </c:pt>
                <c:pt idx="24">
                  <c:v>265.84459999999996</c:v>
                </c:pt>
                <c:pt idx="25">
                  <c:v>265.84459999999996</c:v>
                </c:pt>
                <c:pt idx="26">
                  <c:v>265.84459999999996</c:v>
                </c:pt>
                <c:pt idx="27">
                  <c:v>265.84459999999996</c:v>
                </c:pt>
                <c:pt idx="28">
                  <c:v>265.84459999999996</c:v>
                </c:pt>
                <c:pt idx="29">
                  <c:v>265.84459999999996</c:v>
                </c:pt>
                <c:pt idx="30">
                  <c:v>265.84459999999996</c:v>
                </c:pt>
                <c:pt idx="31">
                  <c:v>265.84459999999996</c:v>
                </c:pt>
                <c:pt idx="32">
                  <c:v>262.21959999999996</c:v>
                </c:pt>
                <c:pt idx="33">
                  <c:v>248.81659999999999</c:v>
                </c:pt>
                <c:pt idx="34">
                  <c:v>246.25120000000001</c:v>
                </c:pt>
                <c:pt idx="35">
                  <c:v>233.07820000000001</c:v>
                </c:pt>
                <c:pt idx="36">
                  <c:v>207.6542</c:v>
                </c:pt>
                <c:pt idx="37">
                  <c:v>174.23820000000001</c:v>
                </c:pt>
                <c:pt idx="38">
                  <c:v>171.53820000000002</c:v>
                </c:pt>
                <c:pt idx="39">
                  <c:v>149.0882</c:v>
                </c:pt>
                <c:pt idx="40">
                  <c:v>140.0282</c:v>
                </c:pt>
                <c:pt idx="41">
                  <c:v>131.25820000000002</c:v>
                </c:pt>
                <c:pt idx="42">
                  <c:v>131.25820000000002</c:v>
                </c:pt>
                <c:pt idx="43">
                  <c:v>121.40420000000002</c:v>
                </c:pt>
                <c:pt idx="44">
                  <c:v>111.76320000000001</c:v>
                </c:pt>
                <c:pt idx="45">
                  <c:v>101.36520000000002</c:v>
                </c:pt>
                <c:pt idx="46">
                  <c:v>81.022200000000012</c:v>
                </c:pt>
                <c:pt idx="47">
                  <c:v>65.5822</c:v>
                </c:pt>
                <c:pt idx="48">
                  <c:v>50.891199999999998</c:v>
                </c:pt>
                <c:pt idx="49">
                  <c:v>32.418199999999999</c:v>
                </c:pt>
                <c:pt idx="50">
                  <c:v>14.4046</c:v>
                </c:pt>
                <c:pt idx="51">
                  <c:v>10.551600000000001</c:v>
                </c:pt>
                <c:pt idx="52">
                  <c:v>3.411</c:v>
                </c:pt>
                <c:pt idx="53">
                  <c:v>3.411</c:v>
                </c:pt>
                <c:pt idx="54">
                  <c:v>3.411</c:v>
                </c:pt>
                <c:pt idx="55">
                  <c:v>3.411</c:v>
                </c:pt>
                <c:pt idx="56">
                  <c:v>3.411</c:v>
                </c:pt>
                <c:pt idx="57">
                  <c:v>3.411</c:v>
                </c:pt>
                <c:pt idx="58">
                  <c:v>3.411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3B-B14F-897C-E6F0E2623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238464"/>
        <c:axId val="476188080"/>
      </c:lineChart>
      <c:catAx>
        <c:axId val="47623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188080"/>
        <c:crosses val="autoZero"/>
        <c:auto val="1"/>
        <c:lblAlgn val="ctr"/>
        <c:lblOffset val="100"/>
        <c:noMultiLvlLbl val="0"/>
      </c:catAx>
      <c:valAx>
        <c:axId val="47618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23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21EF4D-45B6-414B-9EE9-1C8B41E7BD96}" type="datetime1">
              <a:rPr lang="de-DE" smtClean="0"/>
              <a:t>03.05.2021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0C98C3-EF17-4779-9FA2-89777B4952B0}" type="datetime1">
              <a:rPr lang="de-DE" smtClean="0"/>
              <a:t>03.05.2021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110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507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8611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58016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94515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42395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01809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4043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09040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56672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5413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129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0250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044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4603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094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5393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5226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623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ti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rafik 69"/>
          <p:cNvPicPr>
            <a:picLocks noChangeAspect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 trans="0" detail="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5468" r="22187"/>
          <a:stretch/>
        </p:blipFill>
        <p:spPr>
          <a:xfrm>
            <a:off x="-428626" y="28575"/>
            <a:ext cx="9373195" cy="5372100"/>
          </a:xfrm>
          <a:prstGeom prst="rect">
            <a:avLst/>
          </a:prstGeom>
          <a:effectLst>
            <a:outerShdw blurRad="50800" dist="50800" dir="5400000" sx="5000" sy="5000" algn="ctr" rotWithShape="0">
              <a:srgbClr val="000000">
                <a:alpha val="43137"/>
              </a:srgbClr>
            </a:outerShdw>
            <a:softEdge rad="863600"/>
          </a:effectLst>
        </p:spPr>
      </p:pic>
      <p:pic>
        <p:nvPicPr>
          <p:cNvPr id="69" name="Grafik 6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848"/>
          <a:stretch/>
        </p:blipFill>
        <p:spPr>
          <a:xfrm>
            <a:off x="8026477" y="1831"/>
            <a:ext cx="4163046" cy="903044"/>
          </a:xfrm>
          <a:prstGeom prst="rect">
            <a:avLst/>
          </a:prstGeom>
          <a:effectLst>
            <a:softEdge rad="38100"/>
          </a:effectLst>
        </p:spPr>
      </p:pic>
      <p:cxnSp>
        <p:nvCxnSpPr>
          <p:cNvPr id="76" name="Gerader Verbinder 75"/>
          <p:cNvCxnSpPr/>
          <p:nvPr userDrawn="1"/>
        </p:nvCxnSpPr>
        <p:spPr>
          <a:xfrm>
            <a:off x="1219200" y="5686425"/>
            <a:ext cx="9163050" cy="0"/>
          </a:xfrm>
          <a:prstGeom prst="line">
            <a:avLst/>
          </a:prstGeom>
          <a:ln w="12700">
            <a:solidFill>
              <a:srgbClr val="C12F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9209314" y="893379"/>
            <a:ext cx="1687286" cy="4897820"/>
          </a:xfrm>
        </p:spPr>
        <p:txBody>
          <a:bodyPr vert="eaVert" rtlCol="0"/>
          <a:lstStyle>
            <a:lvl1pPr>
              <a:defRPr>
                <a:solidFill>
                  <a:srgbClr val="F4962C"/>
                </a:solidFill>
              </a:defRPr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 anchor="ctr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8717" y="6259165"/>
            <a:ext cx="9447642" cy="252950"/>
          </a:xfrm>
        </p:spPr>
        <p:txBody>
          <a:bodyPr rtlCol="0"/>
          <a:lstStyle>
            <a:lvl1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b="1" dirty="0"/>
              <a:t>INRAG Public Conference                                       April 13 – 14                                        Aachen, Germany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e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Gerader Verbinde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pe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Gerader Verbinde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pe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Gerader Verbinde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Gerader Verbinde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pe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Gerader Verbinde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r Verbinde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pe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Gerader Verbinde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Gerader Verbinde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</p:txBody>
      </p:sp>
      <p:cxnSp>
        <p:nvCxnSpPr>
          <p:cNvPr id="58" name="Gerader Verbinde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rgbClr val="C12F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 rtl="0">
              <a:spcBef>
                <a:spcPts val="0"/>
              </a:spcBef>
              <a:buNone/>
              <a:defRPr sz="2000" b="0">
                <a:solidFill>
                  <a:srgbClr val="C12F2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/>
              <a:t>Formatvorlagen des Textmasters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pe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Gerader Verbinde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Gerader Verbinde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Gerader Verbinde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Gerader Verbinde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Gerader Verbinde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Gerader Verbinde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Gerader Verbinde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Gerader Verbinde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Gerader Verbinde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Gerader Verbinde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Gerader Verbinde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Gerader Verbinde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Gerader Verbinde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Gerader Verbinde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Gerader Verbinde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Gerader Verbinde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pe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Gerader Verbinde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Gerader Verbinde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Gerader Verbinde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Gerader Verbinde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Gerader Verbinde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pe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Gerader Verbinde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Gerader Verbinde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Gerader Verbinde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Gerader Verbinde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Gerader Verbinde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Gerader Verbinde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Gerader Verbinde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Gerader Verbinde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Gerader Verbinde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Gerader Verbinde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pe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Gerader Verbinde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Gerader Verbinde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Gerader Verbinde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Gerader Verbinde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Gerader Verbinde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pe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Gerader Verbinde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Gerader Verbinde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Gerader Verbinde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Gerader Verbinde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Gerader Verbinde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Gerader Verbinde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Gerader Verbinde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Gerader Verbinde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Gerader Verbinde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Gerader Verbinde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ußzeilenplatzhalter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212" name="Datumsplatzhalter 211"/>
          <p:cNvSpPr>
            <a:spLocks noGrp="1"/>
          </p:cNvSpPr>
          <p:nvPr>
            <p:ph type="dt" sz="half" idx="10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rtlCol="0"/>
          <a:lstStyle/>
          <a:p>
            <a:pPr rtl="0"/>
            <a:endParaRPr lang="de-DE" dirty="0"/>
          </a:p>
        </p:txBody>
      </p:sp>
      <p:sp>
        <p:nvSpPr>
          <p:cNvPr id="214" name="Foliennummernplatzhalter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bg>
      <p:bgPr>
        <a:gradFill flip="none" rotWithShape="1">
          <a:gsLst>
            <a:gs pos="0">
              <a:srgbClr val="F4962C"/>
            </a:gs>
            <a:gs pos="100000">
              <a:srgbClr val="C12F2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e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Gerader Verbinde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pe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Gerader Verbinde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pe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Gerader Verbinde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Gerader Verbinde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pe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Gerader Verbinde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pe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Gerader Verbinde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Gerader Verbinde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htec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 rtl="0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 dirty="0"/>
              <a:t>Formatvorlagen des Textmasters bearbeiten</a:t>
            </a:r>
          </a:p>
        </p:txBody>
      </p:sp>
      <p:cxnSp>
        <p:nvCxnSpPr>
          <p:cNvPr id="60" name="Gerader Verbinde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n-US" dirty="0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bg>
      <p:bgPr>
        <a:gradFill flip="none" rotWithShape="1">
          <a:gsLst>
            <a:gs pos="0">
              <a:srgbClr val="F4962C"/>
            </a:gs>
            <a:gs pos="100000">
              <a:srgbClr val="C12F2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e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Gerader Verbinde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pe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Gerader Verbinde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pe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Gerader Verbinde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Gerader Verbinde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Gerader Verbinde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Gerader Verbinde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Gerader Verbinde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Gerader Verbinde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Gerader Verbinde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Gerader Verbinde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Gerader Verbinde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Gerader Verbinde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pe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Gerader Verbinde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r Verbinde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r Verbinde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Gerader Verbinde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pe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Gerader Verbinde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Gerader Verbinde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Gerader Verbinde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Gerader Verbinde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Gerader Verbinde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Gerader Verbinde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r Verbinde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htec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59" name="Gerader Verbinde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 hasCustomPrompt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Klicken Sie, um ein Bild hinzuzufügen.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de-DE"/>
              <a:t>Formatvorlagen des Textmasters bearbeiten</a:t>
            </a:r>
          </a:p>
        </p:txBody>
      </p:sp>
      <p:sp>
        <p:nvSpPr>
          <p:cNvPr id="62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73063" y="6530232"/>
            <a:ext cx="8273431" cy="252950"/>
          </a:xfrm>
        </p:spPr>
        <p:txBody>
          <a:bodyPr rtlCol="0"/>
          <a:lstStyle/>
          <a:p>
            <a:pPr rtl="0"/>
            <a:r>
              <a:rPr lang="en-US" dirty="0"/>
              <a:t>INRAG Public Conference                                       April 13 – 14                                        Aachen, Germany</a:t>
            </a:r>
            <a:endParaRPr lang="de-DE" dirty="0"/>
          </a:p>
        </p:txBody>
      </p:sp>
      <p:pic>
        <p:nvPicPr>
          <p:cNvPr id="63" name="Grafik 6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059" y="1830"/>
            <a:ext cx="3393464" cy="844631"/>
          </a:xfrm>
          <a:prstGeom prst="rect">
            <a:avLst/>
          </a:prstGeo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pe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Gerader Verbinde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Gerader Verbinde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Gerader Verbinde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Gerader Verbinde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r Verbinde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Gerader Verbinde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r Verbinde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Gerader Verbinde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Gerader Verbinde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r Verbinde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r Verbinde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Gerader Verbinde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r Verbinde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pe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Gerader Verbinde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Gerader Verbinde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Gerader Verbinde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Gerader Verbinde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Gerader Verbinde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pe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Gerader Verbinde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Gerader Verbinde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Gerader Verbinde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Gerader Verbinde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Gerader Verbinde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Gerader Verbinde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Gerader Verbinde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Gerader Verbinde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Gerader Verbinde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Gerader Verbinde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pe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Gerader Verbinde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Gerader Verbinde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Gerader Verbinde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Gerader Verbinde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Gerader Verbinde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pe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Gerader Verbinde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Gerader Verbinde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Gerader Verbinde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Gerader Verbinde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Gerader Verbinde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Gerader Verbinde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Gerader Verbinde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Gerader Verbinde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Gerader Verbinde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Gerader Verbinde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/>
              <a:t>Formatvorlagen des Textmasters bearbeiten</a:t>
            </a:r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cxnSp>
        <p:nvCxnSpPr>
          <p:cNvPr id="148" name="Gerader Verbinde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rgbClr val="C12F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68716" y="6259165"/>
            <a:ext cx="8273431" cy="2529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b="1" dirty="0"/>
              <a:t>INRAG Public Conference                                       April 13 – 14                                        Aachen, Germany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de-DE" smtClean="0"/>
              <a:pPr rtl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F4962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rgbClr val="C12F29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rgbClr val="C12F29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rgbClr val="C12F29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rgbClr val="C12F29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rgbClr val="C12F29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228725" y="4130900"/>
            <a:ext cx="9153525" cy="169277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C12F29"/>
                </a:solidFill>
                <a:latin typeface="+mj-lt"/>
              </a:rPr>
              <a:t>Gregory B. Jaczko</a:t>
            </a:r>
          </a:p>
          <a:p>
            <a:r>
              <a:rPr lang="de-DE" sz="3200" dirty="0">
                <a:solidFill>
                  <a:srgbClr val="C12F29"/>
                </a:solidFill>
                <a:latin typeface="+mj-lt"/>
              </a:rPr>
              <a:t>Former Chairman U.S. </a:t>
            </a:r>
            <a:r>
              <a:rPr lang="de-DE" sz="3200" dirty="0" err="1">
                <a:solidFill>
                  <a:srgbClr val="C12F29"/>
                </a:solidFill>
                <a:latin typeface="+mj-lt"/>
              </a:rPr>
              <a:t>Nuclear</a:t>
            </a:r>
            <a:r>
              <a:rPr lang="de-DE" sz="3200" dirty="0">
                <a:solidFill>
                  <a:srgbClr val="C12F29"/>
                </a:solidFill>
                <a:latin typeface="+mj-lt"/>
              </a:rPr>
              <a:t> </a:t>
            </a:r>
            <a:r>
              <a:rPr lang="de-DE" sz="3200" dirty="0" err="1">
                <a:solidFill>
                  <a:srgbClr val="C12F29"/>
                </a:solidFill>
                <a:latin typeface="+mj-lt"/>
              </a:rPr>
              <a:t>Regulatory</a:t>
            </a:r>
            <a:r>
              <a:rPr lang="de-DE" sz="3200" dirty="0">
                <a:solidFill>
                  <a:srgbClr val="C12F29"/>
                </a:solidFill>
                <a:latin typeface="+mj-lt"/>
              </a:rPr>
              <a:t> </a:t>
            </a:r>
            <a:r>
              <a:rPr lang="de-DE" sz="3200" dirty="0" err="1">
                <a:solidFill>
                  <a:srgbClr val="C12F29"/>
                </a:solidFill>
                <a:latin typeface="+mj-lt"/>
              </a:rPr>
              <a:t>Commission</a:t>
            </a:r>
            <a:endParaRPr lang="de-DE" sz="3200" dirty="0">
              <a:solidFill>
                <a:srgbClr val="C12F29"/>
              </a:solidFill>
              <a:latin typeface="+mj-lt"/>
            </a:endParaRPr>
          </a:p>
        </p:txBody>
      </p:sp>
      <p:sp>
        <p:nvSpPr>
          <p:cNvPr id="5" name="Untertitel 2"/>
          <p:cNvSpPr txBox="1">
            <a:spLocks/>
          </p:cNvSpPr>
          <p:nvPr/>
        </p:nvSpPr>
        <p:spPr>
          <a:xfrm>
            <a:off x="1228725" y="5705475"/>
            <a:ext cx="9153525" cy="457200"/>
          </a:xfrm>
          <a:prstGeom prst="rect">
            <a:avLst/>
          </a:prstGeom>
        </p:spPr>
        <p:txBody>
          <a:bodyPr rtlCol="0" anchor="ctr">
            <a:normAutofit fontScale="77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2000" b="1" kern="1200">
                <a:solidFill>
                  <a:srgbClr val="F4962C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rgbClr val="C12F29"/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00000"/>
              <a:buFont typeface="Arial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/>
              <a:t>INRAG Study – “Risks of lifetime extensions of old nuclear power plants”, April 26, Online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902154" y="2505670"/>
            <a:ext cx="9153525" cy="1754326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5400" dirty="0" err="1">
                <a:solidFill>
                  <a:srgbClr val="C12F29"/>
                </a:solidFill>
                <a:latin typeface="+mj-lt"/>
              </a:rPr>
              <a:t>Nuclear</a:t>
            </a:r>
            <a:r>
              <a:rPr lang="de-DE" sz="5400" dirty="0">
                <a:solidFill>
                  <a:srgbClr val="C12F29"/>
                </a:solidFill>
                <a:latin typeface="+mj-lt"/>
              </a:rPr>
              <a:t> Plant Life </a:t>
            </a:r>
            <a:r>
              <a:rPr lang="de-DE" sz="5400" dirty="0" err="1">
                <a:solidFill>
                  <a:srgbClr val="C12F29"/>
                </a:solidFill>
                <a:latin typeface="+mj-lt"/>
              </a:rPr>
              <a:t>Extensions</a:t>
            </a:r>
            <a:r>
              <a:rPr lang="de-DE" sz="5400" dirty="0">
                <a:solidFill>
                  <a:srgbClr val="C12F29"/>
                </a:solidFill>
                <a:latin typeface="+mj-lt"/>
              </a:rPr>
              <a:t> in </a:t>
            </a:r>
            <a:r>
              <a:rPr lang="de-DE" sz="5400" dirty="0" err="1">
                <a:solidFill>
                  <a:srgbClr val="C12F29"/>
                </a:solidFill>
                <a:latin typeface="+mj-lt"/>
              </a:rPr>
              <a:t>the</a:t>
            </a:r>
            <a:r>
              <a:rPr lang="de-DE" sz="5400" dirty="0">
                <a:solidFill>
                  <a:srgbClr val="C12F29"/>
                </a:solidFill>
                <a:latin typeface="+mj-lt"/>
              </a:rPr>
              <a:t> US</a:t>
            </a:r>
          </a:p>
        </p:txBody>
      </p:sp>
    </p:spTree>
    <p:extLst>
      <p:ext uri="{BB962C8B-B14F-4D97-AF65-F5344CB8AC3E}">
        <p14:creationId xmlns:p14="http://schemas.microsoft.com/office/powerpoint/2010/main" val="162042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de-DE" dirty="0"/>
              <a:t>Features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  <a:p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request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termination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license</a:t>
            </a:r>
            <a:endParaRPr lang="de-DE" dirty="0"/>
          </a:p>
          <a:p>
            <a:pPr lvl="1"/>
            <a:r>
              <a:rPr lang="de-DE" dirty="0" err="1"/>
              <a:t>For</a:t>
            </a:r>
            <a:r>
              <a:rPr lang="de-DE" dirty="0"/>
              <a:t> 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at least 20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plant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 – IMPORTANT </a:t>
            </a:r>
            <a:r>
              <a:rPr lang="de-DE" dirty="0" err="1"/>
              <a:t>for</a:t>
            </a:r>
            <a:r>
              <a:rPr lang="de-DE" dirty="0"/>
              <a:t> 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  <a:p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reviews</a:t>
            </a:r>
            <a:r>
              <a:rPr lang="de-DE" dirty="0"/>
              <a:t> </a:t>
            </a:r>
            <a:r>
              <a:rPr lang="de-DE" dirty="0" err="1"/>
              <a:t>take</a:t>
            </a:r>
            <a:r>
              <a:rPr lang="de-DE" dirty="0"/>
              <a:t> 2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less</a:t>
            </a:r>
            <a:endParaRPr lang="de-DE" dirty="0"/>
          </a:p>
          <a:p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operate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file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in a </a:t>
            </a:r>
            <a:r>
              <a:rPr lang="de-DE" dirty="0" err="1"/>
              <a:t>timely</a:t>
            </a:r>
            <a:r>
              <a:rPr lang="de-DE" dirty="0"/>
              <a:t> </a:t>
            </a:r>
            <a:r>
              <a:rPr lang="de-DE" dirty="0" err="1"/>
              <a:t>manner</a:t>
            </a:r>
            <a:r>
              <a:rPr lang="de-DE" dirty="0"/>
              <a:t> (at least 5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termination</a:t>
            </a:r>
            <a:r>
              <a:rPr lang="de-DE" dirty="0"/>
              <a:t>)</a:t>
            </a:r>
          </a:p>
          <a:p>
            <a:r>
              <a:rPr lang="de-DE" dirty="0" err="1"/>
              <a:t>Nearly</a:t>
            </a:r>
            <a:r>
              <a:rPr lang="de-DE" dirty="0"/>
              <a:t> all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will </a:t>
            </a:r>
            <a:r>
              <a:rPr lang="de-DE" dirty="0" err="1"/>
              <a:t>complete</a:t>
            </a:r>
            <a:r>
              <a:rPr lang="de-DE" dirty="0"/>
              <a:t> a 20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extension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367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err="1"/>
              <a:t>Ageing</a:t>
            </a:r>
            <a:r>
              <a:rPr lang="de-DE" dirty="0"/>
              <a:t> Management Reviews</a:t>
            </a:r>
          </a:p>
          <a:p>
            <a:r>
              <a:rPr lang="de-DE" dirty="0"/>
              <a:t>The </a:t>
            </a:r>
            <a:r>
              <a:rPr lang="de-DE" dirty="0" err="1"/>
              <a:t>key</a:t>
            </a:r>
            <a:r>
              <a:rPr lang="de-DE" dirty="0"/>
              <a:t> </a:t>
            </a:r>
            <a:r>
              <a:rPr lang="de-DE" dirty="0" err="1"/>
              <a:t>feature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program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manage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primarily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PASSIVE </a:t>
            </a:r>
            <a:r>
              <a:rPr lang="de-DE" dirty="0" err="1"/>
              <a:t>components</a:t>
            </a:r>
            <a:r>
              <a:rPr lang="de-DE" dirty="0"/>
              <a:t> such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concrete</a:t>
            </a:r>
            <a:r>
              <a:rPr lang="de-DE" dirty="0"/>
              <a:t> </a:t>
            </a:r>
            <a:r>
              <a:rPr lang="de-DE" dirty="0" err="1"/>
              <a:t>structures</a:t>
            </a:r>
            <a:r>
              <a:rPr lang="de-DE" dirty="0"/>
              <a:t>, </a:t>
            </a:r>
            <a:r>
              <a:rPr lang="de-DE" dirty="0" err="1"/>
              <a:t>piping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, </a:t>
            </a:r>
            <a:r>
              <a:rPr lang="de-DE" dirty="0" err="1"/>
              <a:t>wiring</a:t>
            </a:r>
            <a:r>
              <a:rPr lang="de-DE" dirty="0"/>
              <a:t> </a:t>
            </a:r>
            <a:r>
              <a:rPr lang="de-DE" dirty="0" err="1"/>
              <a:t>etc</a:t>
            </a:r>
            <a:endParaRPr lang="de-DE" dirty="0"/>
          </a:p>
          <a:p>
            <a:pPr lvl="1"/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captured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</a:t>
            </a:r>
            <a:r>
              <a:rPr lang="de-DE" dirty="0" err="1"/>
              <a:t>maintenance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  <a:p>
            <a:r>
              <a:rPr lang="de-DE" dirty="0" err="1"/>
              <a:t>Each</a:t>
            </a:r>
            <a:r>
              <a:rPr lang="de-DE" dirty="0"/>
              <a:t> plant must </a:t>
            </a:r>
            <a:r>
              <a:rPr lang="de-DE" dirty="0" err="1"/>
              <a:t>identify</a:t>
            </a:r>
            <a:r>
              <a:rPr lang="de-DE" dirty="0"/>
              <a:t> passive </a:t>
            </a:r>
            <a:r>
              <a:rPr lang="de-DE" dirty="0" err="1"/>
              <a:t>systems</a:t>
            </a:r>
            <a:r>
              <a:rPr lang="de-DE" dirty="0"/>
              <a:t>, </a:t>
            </a:r>
            <a:r>
              <a:rPr lang="de-DE" dirty="0" err="1"/>
              <a:t>structures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susceptible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impacts</a:t>
            </a:r>
            <a:endParaRPr lang="de-DE" dirty="0"/>
          </a:p>
          <a:p>
            <a:r>
              <a:rPr lang="de-DE" dirty="0" err="1"/>
              <a:t>Each</a:t>
            </a:r>
            <a:r>
              <a:rPr lang="de-DE" dirty="0"/>
              <a:t> plant must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analyze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beyond</a:t>
            </a:r>
            <a:r>
              <a:rPr lang="de-DE" dirty="0"/>
              <a:t> 40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either</a:t>
            </a:r>
            <a:r>
              <a:rPr lang="de-DE" dirty="0"/>
              <a:t> </a:t>
            </a:r>
          </a:p>
          <a:p>
            <a:pPr marL="685800" lvl="1" indent="-457200">
              <a:buFont typeface="+mj-lt"/>
              <a:buAutoNum type="arabicPeriod"/>
            </a:pP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updated</a:t>
            </a:r>
            <a:r>
              <a:rPr lang="de-DE" dirty="0"/>
              <a:t> </a:t>
            </a:r>
            <a:r>
              <a:rPr lang="de-DE" dirty="0" err="1"/>
              <a:t>analysis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shows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60 </a:t>
            </a:r>
            <a:r>
              <a:rPr lang="de-DE" dirty="0" err="1"/>
              <a:t>years</a:t>
            </a:r>
            <a:r>
              <a:rPr lang="de-DE" dirty="0"/>
              <a:t> OR</a:t>
            </a:r>
          </a:p>
          <a:p>
            <a:pPr marL="685800" lvl="1" indent="-457200">
              <a:buFont typeface="+mj-lt"/>
              <a:buAutoNum type="arabicPeriod"/>
            </a:pP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impacts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monitored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operation</a:t>
            </a:r>
            <a:endParaRPr lang="de-DE" dirty="0"/>
          </a:p>
          <a:p>
            <a:pPr marL="914400" lvl="2" indent="-457200">
              <a:buFont typeface="+mj-lt"/>
              <a:buAutoNum type="arabicPeriod"/>
            </a:pPr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NRC</a:t>
            </a:r>
          </a:p>
          <a:p>
            <a:r>
              <a:rPr lang="de-DE" dirty="0"/>
              <a:t>The NRC </a:t>
            </a:r>
            <a:r>
              <a:rPr lang="de-DE" dirty="0" err="1"/>
              <a:t>maintains</a:t>
            </a:r>
            <a:r>
              <a:rPr lang="de-DE" dirty="0"/>
              <a:t> a </a:t>
            </a:r>
            <a:r>
              <a:rPr lang="de-DE" dirty="0" err="1"/>
              <a:t>Generic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Lesson</a:t>
            </a:r>
            <a:r>
              <a:rPr lang="de-DE" dirty="0"/>
              <a:t> </a:t>
            </a:r>
            <a:r>
              <a:rPr lang="de-DE" dirty="0" err="1"/>
              <a:t>Learned</a:t>
            </a:r>
            <a:r>
              <a:rPr lang="de-DE" dirty="0"/>
              <a:t> (GALL) </a:t>
            </a:r>
            <a:r>
              <a:rPr lang="de-DE" dirty="0" err="1"/>
              <a:t>report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reviews</a:t>
            </a:r>
            <a:r>
              <a:rPr lang="de-DE" dirty="0"/>
              <a:t> </a:t>
            </a:r>
            <a:r>
              <a:rPr lang="de-DE" dirty="0" err="1"/>
              <a:t>successful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expects</a:t>
            </a:r>
            <a:r>
              <a:rPr lang="de-DE" dirty="0"/>
              <a:t>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applicants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successful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4056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Identified</a:t>
            </a:r>
            <a:endParaRPr lang="de-DE" dirty="0"/>
          </a:p>
          <a:p>
            <a:r>
              <a:rPr lang="de-DE" dirty="0" err="1"/>
              <a:t>Buried</a:t>
            </a:r>
            <a:r>
              <a:rPr lang="de-DE" dirty="0"/>
              <a:t> </a:t>
            </a:r>
            <a:r>
              <a:rPr lang="de-DE" dirty="0" err="1"/>
              <a:t>piping</a:t>
            </a:r>
            <a:r>
              <a:rPr lang="de-DE" dirty="0"/>
              <a:t> –</a:t>
            </a:r>
          </a:p>
          <a:p>
            <a:pPr lvl="1"/>
            <a:r>
              <a:rPr lang="de-DE" dirty="0" err="1"/>
              <a:t>Examples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buried</a:t>
            </a:r>
            <a:r>
              <a:rPr lang="de-DE" dirty="0"/>
              <a:t> </a:t>
            </a:r>
            <a:r>
              <a:rPr lang="de-DE" dirty="0" err="1"/>
              <a:t>piping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leaking</a:t>
            </a:r>
            <a:r>
              <a:rPr lang="de-DE" dirty="0"/>
              <a:t> after </a:t>
            </a:r>
            <a:r>
              <a:rPr lang="de-DE" dirty="0" err="1"/>
              <a:t>long</a:t>
            </a:r>
            <a:r>
              <a:rPr lang="de-DE" dirty="0"/>
              <a:t> </a:t>
            </a:r>
            <a:r>
              <a:rPr lang="de-DE" dirty="0" err="1"/>
              <a:t>term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effects</a:t>
            </a:r>
            <a:endParaRPr lang="de-DE" dirty="0"/>
          </a:p>
          <a:p>
            <a:pPr lvl="1"/>
            <a:r>
              <a:rPr lang="de-DE" dirty="0" err="1"/>
              <a:t>Identified</a:t>
            </a:r>
            <a:r>
              <a:rPr lang="de-DE" dirty="0"/>
              <a:t> after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fact</a:t>
            </a:r>
            <a:endParaRPr lang="de-DE" dirty="0"/>
          </a:p>
          <a:p>
            <a:r>
              <a:rPr lang="de-DE" dirty="0" err="1"/>
              <a:t>Concrete</a:t>
            </a:r>
            <a:r>
              <a:rPr lang="de-DE" dirty="0"/>
              <a:t> Degradation</a:t>
            </a:r>
          </a:p>
          <a:p>
            <a:r>
              <a:rPr lang="de-DE" dirty="0" err="1"/>
              <a:t>Electrical</a:t>
            </a:r>
            <a:r>
              <a:rPr lang="de-DE" dirty="0"/>
              <a:t> Cable </a:t>
            </a:r>
            <a:r>
              <a:rPr lang="de-DE" dirty="0" err="1"/>
              <a:t>Submergence</a:t>
            </a:r>
            <a:endParaRPr lang="de-DE" dirty="0"/>
          </a:p>
          <a:p>
            <a:pPr lvl="1"/>
            <a:r>
              <a:rPr lang="de-DE" dirty="0" err="1"/>
              <a:t>Electrical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reviews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inspections</a:t>
            </a:r>
            <a:r>
              <a:rPr lang="de-DE" dirty="0"/>
              <a:t> </a:t>
            </a:r>
            <a:r>
              <a:rPr lang="de-DE" dirty="0" err="1"/>
              <a:t>enhanced</a:t>
            </a:r>
            <a:endParaRPr lang="de-DE" dirty="0"/>
          </a:p>
          <a:p>
            <a:pPr marL="0" indent="0">
              <a:buNone/>
            </a:pP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simply</a:t>
            </a:r>
            <a:r>
              <a:rPr lang="de-DE" dirty="0"/>
              <a:t> </a:t>
            </a:r>
            <a:r>
              <a:rPr lang="de-DE" dirty="0" err="1"/>
              <a:t>examines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address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found</a:t>
            </a:r>
            <a:endParaRPr lang="de-DE" dirty="0"/>
          </a:p>
          <a:p>
            <a:r>
              <a:rPr lang="de-DE" dirty="0"/>
              <a:t>As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issues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identified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GALL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updated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reflect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issue</a:t>
            </a:r>
            <a:r>
              <a:rPr lang="de-DE" dirty="0"/>
              <a:t> </a:t>
            </a:r>
            <a:r>
              <a:rPr lang="de-DE" dirty="0" err="1"/>
              <a:t>areas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, but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denied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606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de-DE" dirty="0" err="1"/>
              <a:t>Missed</a:t>
            </a:r>
            <a:r>
              <a:rPr lang="de-DE" dirty="0"/>
              <a:t> </a:t>
            </a:r>
            <a:r>
              <a:rPr lang="de-DE" dirty="0" err="1"/>
              <a:t>Opportunities</a:t>
            </a:r>
            <a:endParaRPr lang="de-DE" dirty="0"/>
          </a:p>
          <a:p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entering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at least 40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old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designs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50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old</a:t>
            </a:r>
            <a:endParaRPr lang="de-DE" dirty="0"/>
          </a:p>
          <a:p>
            <a:r>
              <a:rPr lang="de-DE" dirty="0" err="1"/>
              <a:t>Advances</a:t>
            </a:r>
            <a:r>
              <a:rPr lang="de-DE" dirty="0"/>
              <a:t> in </a:t>
            </a:r>
            <a:r>
              <a:rPr lang="de-DE" dirty="0" err="1"/>
              <a:t>materials</a:t>
            </a:r>
            <a:r>
              <a:rPr lang="de-DE" dirty="0"/>
              <a:t>, </a:t>
            </a:r>
            <a:r>
              <a:rPr lang="de-DE" dirty="0" err="1"/>
              <a:t>electronics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addressed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  <a:p>
            <a:pPr lvl="1"/>
            <a:r>
              <a:rPr lang="de-DE" dirty="0" err="1"/>
              <a:t>Assume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plant was </a:t>
            </a:r>
            <a:r>
              <a:rPr lang="de-DE" dirty="0" err="1"/>
              <a:t>safe</a:t>
            </a:r>
            <a:r>
              <a:rPr lang="de-DE" dirty="0"/>
              <a:t> so </a:t>
            </a:r>
            <a:r>
              <a:rPr lang="de-DE" dirty="0" err="1"/>
              <a:t>it</a:t>
            </a:r>
            <a:r>
              <a:rPr lang="de-DE" dirty="0"/>
              <a:t> will </a:t>
            </a: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safe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additional </a:t>
            </a:r>
            <a:r>
              <a:rPr lang="de-DE" dirty="0" err="1"/>
              <a:t>monitoring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systems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157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de-DE" dirty="0" err="1"/>
              <a:t>Missed</a:t>
            </a:r>
            <a:r>
              <a:rPr lang="de-DE" dirty="0"/>
              <a:t> </a:t>
            </a:r>
            <a:r>
              <a:rPr lang="de-DE" dirty="0" err="1"/>
              <a:t>Opportunities</a:t>
            </a:r>
            <a:endParaRPr lang="de-DE" dirty="0"/>
          </a:p>
          <a:p>
            <a:r>
              <a:rPr lang="de-DE" dirty="0"/>
              <a:t>Digital Control </a:t>
            </a:r>
            <a:r>
              <a:rPr lang="de-DE" dirty="0" err="1"/>
              <a:t>Rooms</a:t>
            </a:r>
            <a:endParaRPr lang="de-DE" dirty="0"/>
          </a:p>
          <a:p>
            <a:pPr lvl="1"/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operational </a:t>
            </a:r>
            <a:r>
              <a:rPr lang="de-DE" dirty="0" err="1"/>
              <a:t>advantages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digital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review</a:t>
            </a:r>
            <a:endParaRPr lang="de-DE" dirty="0"/>
          </a:p>
          <a:p>
            <a:pPr lvl="2"/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rooms</a:t>
            </a:r>
            <a:r>
              <a:rPr lang="de-DE" dirty="0"/>
              <a:t> in </a:t>
            </a:r>
            <a:r>
              <a:rPr lang="de-DE" dirty="0" err="1"/>
              <a:t>most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a </a:t>
            </a:r>
            <a:r>
              <a:rPr lang="de-DE" dirty="0" err="1"/>
              <a:t>mixture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digital </a:t>
            </a:r>
            <a:r>
              <a:rPr lang="de-DE" dirty="0" err="1"/>
              <a:t>and</a:t>
            </a:r>
            <a:r>
              <a:rPr lang="de-DE" dirty="0"/>
              <a:t> analog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systems</a:t>
            </a:r>
            <a:endParaRPr lang="de-DE" dirty="0"/>
          </a:p>
          <a:p>
            <a:pPr lvl="2"/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still </a:t>
            </a:r>
            <a:r>
              <a:rPr lang="de-DE" dirty="0" err="1"/>
              <a:t>primarily</a:t>
            </a:r>
            <a:r>
              <a:rPr lang="de-DE" dirty="0"/>
              <a:t> analog</a:t>
            </a:r>
          </a:p>
          <a:p>
            <a:pPr lvl="1"/>
            <a:r>
              <a:rPr lang="de-DE" dirty="0"/>
              <a:t>Digital </a:t>
            </a:r>
            <a:r>
              <a:rPr lang="de-DE" dirty="0" err="1"/>
              <a:t>upgrades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expensive </a:t>
            </a:r>
            <a:r>
              <a:rPr lang="de-DE" dirty="0" err="1"/>
              <a:t>and</a:t>
            </a:r>
            <a:r>
              <a:rPr lang="de-DE" dirty="0"/>
              <a:t> time </a:t>
            </a:r>
            <a:r>
              <a:rPr lang="de-DE" dirty="0" err="1"/>
              <a:t>consuming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reluctant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move</a:t>
            </a:r>
            <a:r>
              <a:rPr lang="de-DE" dirty="0"/>
              <a:t> </a:t>
            </a:r>
            <a:r>
              <a:rPr lang="de-DE" dirty="0" err="1"/>
              <a:t>forward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modifications</a:t>
            </a:r>
            <a:endParaRPr lang="de-DE" dirty="0"/>
          </a:p>
          <a:p>
            <a:pPr lvl="1"/>
            <a:r>
              <a:rPr lang="de-DE" dirty="0"/>
              <a:t>An </a:t>
            </a:r>
            <a:r>
              <a:rPr lang="de-DE" dirty="0" err="1"/>
              <a:t>active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upgrading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rooms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67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de-DE" dirty="0" err="1"/>
              <a:t>Missed</a:t>
            </a:r>
            <a:r>
              <a:rPr lang="de-DE" dirty="0"/>
              <a:t> </a:t>
            </a:r>
            <a:r>
              <a:rPr lang="de-DE" dirty="0" err="1"/>
              <a:t>Opportunities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Post 9/11 Security </a:t>
            </a:r>
            <a:r>
              <a:rPr lang="de-DE" dirty="0" err="1"/>
              <a:t>Enhancements</a:t>
            </a:r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primary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post</a:t>
            </a:r>
            <a:r>
              <a:rPr lang="de-DE" dirty="0"/>
              <a:t> 9/11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enhancements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a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  <a:p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additional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protect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aircraft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design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(</a:t>
            </a:r>
            <a:r>
              <a:rPr lang="de-DE" dirty="0" err="1"/>
              <a:t>does</a:t>
            </a:r>
            <a:r>
              <a:rPr lang="de-DE" dirty="0"/>
              <a:t> </a:t>
            </a:r>
            <a:r>
              <a:rPr lang="de-DE" dirty="0" err="1"/>
              <a:t>apply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Backfit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cost</a:t>
            </a:r>
            <a:r>
              <a:rPr lang="de-DE" dirty="0"/>
              <a:t> </a:t>
            </a:r>
            <a:r>
              <a:rPr lang="de-DE" dirty="0" err="1"/>
              <a:t>benefit</a:t>
            </a:r>
            <a:r>
              <a:rPr lang="de-DE" dirty="0"/>
              <a:t> </a:t>
            </a:r>
            <a:r>
              <a:rPr lang="de-DE" dirty="0" err="1"/>
              <a:t>dictate</a:t>
            </a:r>
            <a:r>
              <a:rPr lang="de-DE" dirty="0"/>
              <a:t>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enhancements</a:t>
            </a:r>
            <a:r>
              <a:rPr lang="de-DE" dirty="0"/>
              <a:t> so normal </a:t>
            </a:r>
            <a:r>
              <a:rPr lang="de-DE" dirty="0" err="1"/>
              <a:t>procedures</a:t>
            </a:r>
            <a:r>
              <a:rPr lang="de-DE" dirty="0"/>
              <a:t> do not </a:t>
            </a:r>
            <a:r>
              <a:rPr lang="de-DE" dirty="0" err="1"/>
              <a:t>capture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trends</a:t>
            </a: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99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continued</a:t>
            </a:r>
            <a:r>
              <a:rPr lang="de-DE" dirty="0"/>
              <a:t> </a:t>
            </a:r>
            <a:r>
              <a:rPr lang="de-DE" dirty="0" err="1"/>
              <a:t>pressure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,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few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built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continued</a:t>
            </a:r>
            <a:r>
              <a:rPr lang="de-DE" dirty="0"/>
              <a:t> </a:t>
            </a:r>
            <a:r>
              <a:rPr lang="de-DE" dirty="0" err="1"/>
              <a:t>pressure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strong </a:t>
            </a:r>
            <a:r>
              <a:rPr lang="de-DE" dirty="0" err="1"/>
              <a:t>pressure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a </a:t>
            </a:r>
            <a:r>
              <a:rPr lang="de-DE" dirty="0" err="1"/>
              <a:t>second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simple a </a:t>
            </a:r>
            <a:r>
              <a:rPr lang="de-DE" dirty="0" err="1"/>
              <a:t>process</a:t>
            </a:r>
            <a:r>
              <a:rPr lang="de-DE" dirty="0"/>
              <a:t> – 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mid</a:t>
            </a:r>
            <a:r>
              <a:rPr lang="de-DE" dirty="0"/>
              <a:t> 2010, NRC </a:t>
            </a:r>
            <a:r>
              <a:rPr lang="de-DE" dirty="0" err="1"/>
              <a:t>staff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reluctant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such a passive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.   Passive </a:t>
            </a:r>
            <a:r>
              <a:rPr lang="de-DE" dirty="0" err="1"/>
              <a:t>components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expected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push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boundaries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margins</a:t>
            </a:r>
            <a:r>
              <a:rPr lang="de-DE" dirty="0"/>
              <a:t> in 60+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operations</a:t>
            </a:r>
            <a:endParaRPr lang="de-DE" dirty="0"/>
          </a:p>
          <a:p>
            <a:pPr lvl="1"/>
            <a:r>
              <a:rPr lang="de-DE" dirty="0" err="1"/>
              <a:t>Pressure</a:t>
            </a:r>
            <a:r>
              <a:rPr lang="de-DE" dirty="0"/>
              <a:t> </a:t>
            </a:r>
            <a:r>
              <a:rPr lang="de-DE" dirty="0" err="1"/>
              <a:t>vessel</a:t>
            </a:r>
            <a:r>
              <a:rPr lang="de-DE" dirty="0"/>
              <a:t> </a:t>
            </a:r>
            <a:r>
              <a:rPr lang="de-DE" dirty="0" err="1"/>
              <a:t>embrittlement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Large </a:t>
            </a:r>
            <a:r>
              <a:rPr lang="de-DE" dirty="0" err="1"/>
              <a:t>concrete</a:t>
            </a:r>
            <a:r>
              <a:rPr lang="de-DE" dirty="0"/>
              <a:t> </a:t>
            </a:r>
            <a:r>
              <a:rPr lang="de-DE" dirty="0" err="1"/>
              <a:t>structures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endParaRPr lang="de-DE" dirty="0"/>
          </a:p>
          <a:p>
            <a:pPr marL="388620" indent="-34290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174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de-DE" dirty="0"/>
              <a:t>The </a:t>
            </a:r>
            <a:r>
              <a:rPr lang="de-DE" dirty="0" err="1"/>
              <a:t>weaknesses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appear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</a:p>
          <a:p>
            <a:pPr marL="617220" lvl="1" indent="-342900">
              <a:buFont typeface="+mj-lt"/>
              <a:buAutoNum type="arabicPeriod"/>
            </a:pP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pursued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operatored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initial 40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analyzed</a:t>
            </a:r>
            <a:r>
              <a:rPr lang="de-DE" dirty="0"/>
              <a:t>, </a:t>
            </a:r>
            <a:r>
              <a:rPr lang="de-DE" dirty="0" err="1"/>
              <a:t>licensed</a:t>
            </a:r>
            <a:r>
              <a:rPr lang="de-DE" dirty="0"/>
              <a:t> </a:t>
            </a:r>
            <a:r>
              <a:rPr lang="de-DE" dirty="0" err="1"/>
              <a:t>lifetime</a:t>
            </a:r>
            <a:r>
              <a:rPr lang="de-DE" dirty="0"/>
              <a:t> so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not </a:t>
            </a:r>
            <a:r>
              <a:rPr lang="de-DE" dirty="0" err="1"/>
              <a:t>yet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manifested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r>
              <a:rPr lang="de-DE" dirty="0"/>
              <a:t>20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additional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easily</a:t>
            </a:r>
            <a:r>
              <a:rPr lang="de-DE" dirty="0"/>
              <a:t> </a:t>
            </a:r>
            <a:r>
              <a:rPr lang="de-DE" dirty="0" err="1"/>
              <a:t>seen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design </a:t>
            </a:r>
            <a:r>
              <a:rPr lang="de-DE" dirty="0" err="1"/>
              <a:t>margin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original plant </a:t>
            </a:r>
            <a:r>
              <a:rPr lang="de-DE" dirty="0" err="1"/>
              <a:t>designs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endParaRPr lang="de-DE" dirty="0"/>
          </a:p>
          <a:p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extension</a:t>
            </a:r>
            <a:r>
              <a:rPr lang="de-DE" dirty="0"/>
              <a:t> </a:t>
            </a:r>
            <a:r>
              <a:rPr lang="de-DE" dirty="0" err="1"/>
              <a:t>becomes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significant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endParaRPr lang="de-DE" dirty="0"/>
          </a:p>
          <a:p>
            <a:pPr marL="388620" indent="-34290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443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r>
              <a:rPr lang="de-DE" dirty="0"/>
              <a:t>In 2014, </a:t>
            </a:r>
            <a:r>
              <a:rPr lang="de-DE" dirty="0" err="1"/>
              <a:t>the</a:t>
            </a:r>
            <a:r>
              <a:rPr lang="de-DE" dirty="0"/>
              <a:t> NRC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updating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address</a:t>
            </a:r>
            <a:r>
              <a:rPr lang="de-DE" dirty="0"/>
              <a:t> </a:t>
            </a:r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these</a:t>
            </a:r>
            <a:r>
              <a:rPr lang="de-DE" dirty="0"/>
              <a:t> </a:t>
            </a:r>
            <a:r>
              <a:rPr lang="de-DE" dirty="0" err="1"/>
              <a:t>concerns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process</a:t>
            </a:r>
            <a:endParaRPr lang="de-DE" dirty="0"/>
          </a:p>
          <a:p>
            <a:pPr lvl="1"/>
            <a:r>
              <a:rPr lang="de-DE" dirty="0" err="1"/>
              <a:t>Timely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could</a:t>
            </a:r>
            <a:r>
              <a:rPr lang="de-DE" dirty="0"/>
              <a:t> not happen </a:t>
            </a:r>
            <a:r>
              <a:rPr lang="de-DE" dirty="0" err="1"/>
              <a:t>without</a:t>
            </a:r>
            <a:r>
              <a:rPr lang="de-DE" dirty="0"/>
              <a:t> an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program</a:t>
            </a:r>
            <a:r>
              <a:rPr lang="de-DE" dirty="0"/>
              <a:t> in </a:t>
            </a:r>
            <a:r>
              <a:rPr lang="de-DE" dirty="0" err="1"/>
              <a:t>place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issues</a:t>
            </a:r>
            <a:endParaRPr lang="de-DE" dirty="0"/>
          </a:p>
          <a:p>
            <a:pPr lvl="1"/>
            <a:r>
              <a:rPr lang="de-DE" dirty="0"/>
              <a:t>Submittalls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closer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termination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was </a:t>
            </a:r>
            <a:r>
              <a:rPr lang="de-DE" dirty="0" err="1"/>
              <a:t>enough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phenomena</a:t>
            </a:r>
            <a:r>
              <a:rPr lang="de-DE" dirty="0"/>
              <a:t> – </a:t>
            </a:r>
            <a:r>
              <a:rPr lang="de-DE" dirty="0" err="1"/>
              <a:t>currently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propose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soon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previous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extension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starts</a:t>
            </a:r>
            <a:endParaRPr lang="de-DE" dirty="0"/>
          </a:p>
          <a:p>
            <a:pPr lvl="1"/>
            <a:r>
              <a:rPr lang="de-DE" dirty="0"/>
              <a:t>Post Fukushima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post</a:t>
            </a:r>
            <a:r>
              <a:rPr lang="de-DE" dirty="0"/>
              <a:t> 9/11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measures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ageing</a:t>
            </a:r>
            <a:r>
              <a:rPr lang="de-DE" dirty="0"/>
              <a:t>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  <a:p>
            <a:pPr lvl="1"/>
            <a:r>
              <a:rPr lang="de-DE" dirty="0"/>
              <a:t>Degradation </a:t>
            </a:r>
            <a:r>
              <a:rPr lang="de-DE" dirty="0" err="1"/>
              <a:t>monitoring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maintained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reported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not </a:t>
            </a:r>
            <a:r>
              <a:rPr lang="de-DE" dirty="0" err="1"/>
              <a:t>currenlty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  <a:p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err="1"/>
              <a:t>rejected</a:t>
            </a:r>
            <a:r>
              <a:rPr lang="de-DE" dirty="0"/>
              <a:t> </a:t>
            </a:r>
            <a:r>
              <a:rPr lang="de-DE" dirty="0" err="1"/>
              <a:t>updating</a:t>
            </a:r>
            <a:r>
              <a:rPr lang="de-DE" dirty="0"/>
              <a:t> </a:t>
            </a:r>
            <a:r>
              <a:rPr lang="de-DE" dirty="0" err="1"/>
              <a:t>regulations</a:t>
            </a:r>
            <a:endParaRPr lang="de-DE" dirty="0"/>
          </a:p>
          <a:p>
            <a:pPr lvl="1"/>
            <a:endParaRPr lang="de-DE" dirty="0"/>
          </a:p>
          <a:p>
            <a:pPr marL="617220" lvl="1" indent="-342900">
              <a:buFont typeface="+mj-lt"/>
              <a:buAutoNum type="arabicPeriod"/>
            </a:pPr>
            <a:endParaRPr lang="de-DE" dirty="0"/>
          </a:p>
          <a:p>
            <a:pPr marL="388620" indent="-34290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38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lvl="1" indent="0">
              <a:buNone/>
            </a:pPr>
            <a:r>
              <a:rPr lang="de-DE" dirty="0"/>
              <a:t>Status </a:t>
            </a:r>
            <a:r>
              <a:rPr lang="de-DE" dirty="0" err="1"/>
              <a:t>of</a:t>
            </a:r>
            <a:r>
              <a:rPr lang="de-DE" dirty="0"/>
              <a:t> 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endParaRPr lang="de-DE" dirty="0"/>
          </a:p>
          <a:p>
            <a:pPr lvl="1"/>
            <a:r>
              <a:rPr lang="de-DE" dirty="0"/>
              <a:t>Reviews </a:t>
            </a:r>
            <a:r>
              <a:rPr lang="de-DE" dirty="0" err="1"/>
              <a:t>completed</a:t>
            </a:r>
            <a:r>
              <a:rPr lang="de-DE" dirty="0"/>
              <a:t> in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years</a:t>
            </a:r>
            <a:endParaRPr lang="de-DE" dirty="0"/>
          </a:p>
          <a:p>
            <a:pPr lvl="1"/>
            <a:r>
              <a:rPr lang="de-DE" dirty="0" err="1"/>
              <a:t>Four</a:t>
            </a:r>
            <a:r>
              <a:rPr lang="de-DE" dirty="0"/>
              <a:t> </a:t>
            </a:r>
            <a:r>
              <a:rPr lang="de-DE" dirty="0" err="1"/>
              <a:t>units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licenses</a:t>
            </a:r>
            <a:r>
              <a:rPr lang="de-DE" dirty="0"/>
              <a:t> </a:t>
            </a:r>
            <a:r>
              <a:rPr lang="de-DE" dirty="0" err="1"/>
              <a:t>renewed</a:t>
            </a:r>
            <a:r>
              <a:rPr lang="de-DE" dirty="0"/>
              <a:t> a </a:t>
            </a:r>
            <a:r>
              <a:rPr lang="de-DE" dirty="0" err="1"/>
              <a:t>second</a:t>
            </a:r>
            <a:r>
              <a:rPr lang="de-DE" dirty="0"/>
              <a:t> time</a:t>
            </a:r>
          </a:p>
          <a:p>
            <a:pPr lvl="2"/>
            <a:r>
              <a:rPr lang="de-DE" dirty="0"/>
              <a:t>Turkey Point </a:t>
            </a:r>
            <a:r>
              <a:rPr lang="de-DE" dirty="0" err="1"/>
              <a:t>issued</a:t>
            </a:r>
            <a:r>
              <a:rPr lang="de-DE" dirty="0"/>
              <a:t> 13,14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subsequent </a:t>
            </a:r>
            <a:r>
              <a:rPr lang="de-DE" dirty="0" err="1"/>
              <a:t>license</a:t>
            </a:r>
            <a:r>
              <a:rPr lang="de-DE" dirty="0"/>
              <a:t> will </a:t>
            </a:r>
            <a:r>
              <a:rPr lang="de-DE" dirty="0" err="1"/>
              <a:t>start</a:t>
            </a:r>
            <a:endParaRPr lang="de-DE" dirty="0"/>
          </a:p>
          <a:p>
            <a:pPr lvl="2"/>
            <a:r>
              <a:rPr lang="de-DE" dirty="0" err="1"/>
              <a:t>Peach</a:t>
            </a:r>
            <a:r>
              <a:rPr lang="de-DE" dirty="0"/>
              <a:t> </a:t>
            </a:r>
            <a:r>
              <a:rPr lang="de-DE" dirty="0" err="1"/>
              <a:t>Bottom</a:t>
            </a:r>
            <a:r>
              <a:rPr lang="de-DE" dirty="0"/>
              <a:t> also </a:t>
            </a:r>
            <a:r>
              <a:rPr lang="de-DE" dirty="0" err="1"/>
              <a:t>issued</a:t>
            </a:r>
            <a:r>
              <a:rPr lang="de-DE" dirty="0"/>
              <a:t> 13,14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subsequent </a:t>
            </a:r>
            <a:r>
              <a:rPr lang="de-DE" dirty="0" err="1"/>
              <a:t>license</a:t>
            </a:r>
            <a:r>
              <a:rPr lang="de-DE" dirty="0"/>
              <a:t> will </a:t>
            </a:r>
            <a:r>
              <a:rPr lang="de-DE" dirty="0" err="1"/>
              <a:t>start</a:t>
            </a:r>
            <a:endParaRPr lang="de-DE" dirty="0"/>
          </a:p>
          <a:p>
            <a:pPr lvl="1"/>
            <a:r>
              <a:rPr lang="de-DE" dirty="0"/>
              <a:t>11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applications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expected</a:t>
            </a:r>
            <a:endParaRPr lang="de-DE" dirty="0"/>
          </a:p>
          <a:p>
            <a:pPr lvl="1"/>
            <a:endParaRPr lang="de-DE" dirty="0"/>
          </a:p>
          <a:p>
            <a:pPr lvl="1"/>
            <a:r>
              <a:rPr lang="de-DE" dirty="0" err="1"/>
              <a:t>Industry</a:t>
            </a:r>
            <a:r>
              <a:rPr lang="de-DE" dirty="0"/>
              <a:t>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shows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half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will </a:t>
            </a:r>
            <a:r>
              <a:rPr lang="de-DE" dirty="0" err="1"/>
              <a:t>seek</a:t>
            </a:r>
            <a:r>
              <a:rPr lang="de-DE" dirty="0"/>
              <a:t> a 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  <a:p>
            <a:pPr lvl="1"/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require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, </a:t>
            </a:r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operate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, but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so simple </a:t>
            </a:r>
            <a:r>
              <a:rPr lang="de-DE" dirty="0" err="1"/>
              <a:t>many</a:t>
            </a:r>
            <a:r>
              <a:rPr lang="de-DE" dirty="0"/>
              <a:t> will do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preserve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endParaRPr lang="de-DE" dirty="0"/>
          </a:p>
          <a:p>
            <a:pPr marL="388620" indent="-34290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569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Overview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Talk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  <a:p>
            <a:pPr rtl="0"/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Status </a:t>
            </a:r>
            <a:r>
              <a:rPr lang="de-DE" dirty="0" err="1"/>
              <a:t>of</a:t>
            </a:r>
            <a:r>
              <a:rPr lang="de-DE" dirty="0"/>
              <a:t> 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endParaRPr lang="de-DE" dirty="0"/>
          </a:p>
          <a:p>
            <a:pPr rtl="0"/>
            <a:r>
              <a:rPr lang="de-DE" dirty="0"/>
              <a:t>Subsequent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Process</a:t>
            </a:r>
            <a:endParaRPr lang="de-DE" dirty="0"/>
          </a:p>
          <a:p>
            <a:pPr marL="0" indent="0" rtl="0">
              <a:buNone/>
            </a:pPr>
            <a:endParaRPr lang="de-DE" dirty="0"/>
          </a:p>
          <a:p>
            <a:pPr rtl="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07807" y="6259165"/>
            <a:ext cx="10976386" cy="252950"/>
          </a:xfrm>
        </p:spPr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582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Conclusion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88620" indent="-342900"/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 </a:t>
            </a:r>
            <a:r>
              <a:rPr lang="de-DE" dirty="0" err="1"/>
              <a:t>is</a:t>
            </a:r>
            <a:r>
              <a:rPr lang="de-DE" dirty="0"/>
              <a:t> a pro forma </a:t>
            </a:r>
            <a:r>
              <a:rPr lang="de-DE" dirty="0" err="1"/>
              <a:t>step</a:t>
            </a:r>
            <a:r>
              <a:rPr lang="de-DE" dirty="0"/>
              <a:t> </a:t>
            </a:r>
            <a:r>
              <a:rPr lang="de-DE" dirty="0" err="1"/>
              <a:t>designed</a:t>
            </a:r>
            <a:r>
              <a:rPr lang="de-DE" dirty="0"/>
              <a:t> </a:t>
            </a:r>
            <a:r>
              <a:rPr lang="de-DE" dirty="0" err="1"/>
              <a:t>primarily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ensure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continued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  <a:p>
            <a:pPr marL="388620" indent="-342900"/>
            <a:r>
              <a:rPr lang="de-DE" dirty="0"/>
              <a:t>The </a:t>
            </a:r>
            <a:r>
              <a:rPr lang="de-DE" dirty="0" err="1"/>
              <a:t>approach</a:t>
            </a:r>
            <a:r>
              <a:rPr lang="de-DE" dirty="0"/>
              <a:t> </a:t>
            </a:r>
            <a:r>
              <a:rPr lang="de-DE" dirty="0" err="1"/>
              <a:t>relies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integrity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oversight</a:t>
            </a:r>
            <a:r>
              <a:rPr lang="de-DE" dirty="0"/>
              <a:t> </a:t>
            </a:r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safety</a:t>
            </a:r>
            <a:endParaRPr lang="de-DE" dirty="0"/>
          </a:p>
          <a:p>
            <a:pPr marL="388620" indent="-342900"/>
            <a:r>
              <a:rPr lang="de-DE" dirty="0" err="1"/>
              <a:t>Misses</a:t>
            </a:r>
            <a:r>
              <a:rPr lang="de-DE" dirty="0"/>
              <a:t> </a:t>
            </a:r>
            <a:r>
              <a:rPr lang="de-DE" dirty="0" err="1"/>
              <a:t>opportunities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upgrade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modern </a:t>
            </a:r>
            <a:r>
              <a:rPr lang="de-DE" dirty="0" err="1"/>
              <a:t>standards</a:t>
            </a:r>
            <a:r>
              <a:rPr lang="de-DE" dirty="0"/>
              <a:t> </a:t>
            </a:r>
            <a:r>
              <a:rPr lang="de-DE" dirty="0" err="1"/>
              <a:t>using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effective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like digital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systems</a:t>
            </a:r>
            <a:endParaRPr lang="de-DE" dirty="0"/>
          </a:p>
          <a:p>
            <a:pPr marL="388620" indent="-342900"/>
            <a:r>
              <a:rPr lang="de-DE" dirty="0" err="1"/>
              <a:t>Susequent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an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weaker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renewals</a:t>
            </a:r>
            <a:endParaRPr lang="de-DE" dirty="0"/>
          </a:p>
          <a:p>
            <a:pPr marL="388620" indent="-34290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753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de-DE" dirty="0"/>
              <a:t>Status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  <a:p>
            <a:r>
              <a:rPr lang="de-DE" dirty="0"/>
              <a:t>US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allows</a:t>
            </a:r>
            <a:r>
              <a:rPr lang="de-DE" dirty="0"/>
              <a:t> </a:t>
            </a:r>
            <a:r>
              <a:rPr lang="de-DE" dirty="0" err="1"/>
              <a:t>nulcear</a:t>
            </a:r>
            <a:r>
              <a:rPr lang="de-DE" dirty="0"/>
              <a:t> plant </a:t>
            </a:r>
            <a:r>
              <a:rPr lang="de-DE" dirty="0" err="1"/>
              <a:t>licenses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40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unlimited</a:t>
            </a:r>
            <a:r>
              <a:rPr lang="de-DE" dirty="0"/>
              <a:t> 20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extensions</a:t>
            </a:r>
            <a:endParaRPr lang="de-DE" dirty="0"/>
          </a:p>
          <a:p>
            <a:r>
              <a:rPr lang="de-DE" dirty="0"/>
              <a:t>Average </a:t>
            </a:r>
            <a:r>
              <a:rPr lang="de-DE" dirty="0" err="1"/>
              <a:t>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 </a:t>
            </a:r>
            <a:r>
              <a:rPr lang="de-DE" dirty="0" err="1"/>
              <a:t>is</a:t>
            </a:r>
            <a:r>
              <a:rPr lang="de-DE" dirty="0"/>
              <a:t> 39 </a:t>
            </a:r>
            <a:r>
              <a:rPr lang="de-DE" dirty="0" err="1"/>
              <a:t>years</a:t>
            </a:r>
            <a:endParaRPr lang="de-DE" dirty="0"/>
          </a:p>
          <a:p>
            <a:r>
              <a:rPr lang="de-DE" dirty="0" err="1"/>
              <a:t>From</a:t>
            </a:r>
            <a:r>
              <a:rPr lang="de-DE" dirty="0"/>
              <a:t> a </a:t>
            </a:r>
            <a:r>
              <a:rPr lang="de-DE" dirty="0" err="1"/>
              <a:t>peak</a:t>
            </a:r>
            <a:r>
              <a:rPr lang="de-DE" dirty="0"/>
              <a:t> in 2012 </a:t>
            </a:r>
            <a:r>
              <a:rPr lang="de-DE" dirty="0" err="1"/>
              <a:t>of</a:t>
            </a:r>
            <a:r>
              <a:rPr lang="de-DE" dirty="0"/>
              <a:t> 104 </a:t>
            </a:r>
            <a:r>
              <a:rPr lang="de-DE" dirty="0" err="1"/>
              <a:t>reactors</a:t>
            </a:r>
            <a:r>
              <a:rPr lang="de-DE" dirty="0"/>
              <a:t>,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now</a:t>
            </a:r>
            <a:r>
              <a:rPr lang="de-DE" dirty="0"/>
              <a:t> 94 </a:t>
            </a:r>
            <a:r>
              <a:rPr lang="de-DE" dirty="0" err="1"/>
              <a:t>operating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  <a:p>
            <a:r>
              <a:rPr lang="de-DE" dirty="0" err="1"/>
              <a:t>Many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</a:t>
            </a:r>
            <a:r>
              <a:rPr lang="de-DE" dirty="0" err="1"/>
              <a:t>uprated</a:t>
            </a:r>
            <a:r>
              <a:rPr lang="de-DE" dirty="0"/>
              <a:t> power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increase</a:t>
            </a:r>
            <a:r>
              <a:rPr lang="de-DE" dirty="0"/>
              <a:t> </a:t>
            </a:r>
            <a:r>
              <a:rPr lang="de-DE" dirty="0" err="1"/>
              <a:t>generation</a:t>
            </a:r>
            <a:r>
              <a:rPr lang="de-DE" dirty="0"/>
              <a:t> </a:t>
            </a:r>
            <a:r>
              <a:rPr lang="de-DE" dirty="0" err="1"/>
              <a:t>despite</a:t>
            </a:r>
            <a:r>
              <a:rPr lang="de-DE" dirty="0"/>
              <a:t> </a:t>
            </a:r>
            <a:r>
              <a:rPr lang="de-DE" dirty="0" err="1"/>
              <a:t>retirements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2014 </a:t>
            </a:r>
            <a:r>
              <a:rPr lang="de-DE" dirty="0" err="1"/>
              <a:t>and</a:t>
            </a:r>
            <a:r>
              <a:rPr lang="de-DE" dirty="0"/>
              <a:t> 2018, but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generation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decling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  <a:p>
            <a:pPr rtl="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350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de-DE" dirty="0"/>
              <a:t>Status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  <a:p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problems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factors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driving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change</a:t>
            </a:r>
            <a:endParaRPr lang="de-DE" dirty="0"/>
          </a:p>
          <a:p>
            <a:pPr lvl="1"/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closed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reasons</a:t>
            </a:r>
            <a:r>
              <a:rPr lang="de-DE" dirty="0"/>
              <a:t>: San </a:t>
            </a:r>
            <a:r>
              <a:rPr lang="de-DE" dirty="0" err="1"/>
              <a:t>Onofre</a:t>
            </a:r>
            <a:r>
              <a:rPr lang="de-DE" dirty="0"/>
              <a:t>, Crystal River, Fort Calhoun</a:t>
            </a:r>
          </a:p>
          <a:p>
            <a:pPr lvl="1"/>
            <a:r>
              <a:rPr lang="de-DE" dirty="0"/>
              <a:t>Most </a:t>
            </a:r>
            <a:r>
              <a:rPr lang="de-DE" dirty="0" err="1"/>
              <a:t>plants</a:t>
            </a:r>
            <a:r>
              <a:rPr lang="de-DE" dirty="0"/>
              <a:t> </a:t>
            </a:r>
            <a:r>
              <a:rPr lang="de-DE" dirty="0" err="1"/>
              <a:t>closed</a:t>
            </a:r>
            <a:r>
              <a:rPr lang="de-DE" dirty="0"/>
              <a:t>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reasons</a:t>
            </a:r>
            <a:endParaRPr lang="de-DE" dirty="0"/>
          </a:p>
          <a:p>
            <a:pPr lvl="2"/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plants</a:t>
            </a:r>
            <a:r>
              <a:rPr lang="de-DE" dirty="0"/>
              <a:t> O&amp;M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$30/MWh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2019</a:t>
            </a:r>
          </a:p>
          <a:p>
            <a:pPr lvl="2"/>
            <a:r>
              <a:rPr lang="de-DE" dirty="0"/>
              <a:t>NEW Solar </a:t>
            </a:r>
            <a:r>
              <a:rPr lang="de-DE" dirty="0" err="1"/>
              <a:t>and</a:t>
            </a:r>
            <a:r>
              <a:rPr lang="de-DE" dirty="0"/>
              <a:t> wind </a:t>
            </a:r>
            <a:r>
              <a:rPr lang="de-DE" dirty="0" err="1"/>
              <a:t>are</a:t>
            </a:r>
            <a:r>
              <a:rPr lang="de-DE" dirty="0"/>
              <a:t> on </a:t>
            </a:r>
            <a:r>
              <a:rPr lang="de-DE" dirty="0" err="1"/>
              <a:t>average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$31/MWh WITHOUT </a:t>
            </a:r>
            <a:r>
              <a:rPr lang="de-DE" dirty="0" err="1"/>
              <a:t>subsidies</a:t>
            </a:r>
            <a:endParaRPr lang="de-DE" dirty="0"/>
          </a:p>
          <a:p>
            <a:pPr lvl="2"/>
            <a:r>
              <a:rPr lang="de-DE" dirty="0"/>
              <a:t>NEW Solar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$30/MWh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subsidies</a:t>
            </a:r>
            <a:endParaRPr lang="de-DE" dirty="0"/>
          </a:p>
          <a:p>
            <a:pPr lvl="2"/>
            <a:r>
              <a:rPr lang="de-DE" dirty="0"/>
              <a:t>NEW </a:t>
            </a:r>
            <a:r>
              <a:rPr lang="de-DE" dirty="0" err="1"/>
              <a:t>combined</a:t>
            </a:r>
            <a:r>
              <a:rPr lang="de-DE" dirty="0"/>
              <a:t> </a:t>
            </a:r>
            <a:r>
              <a:rPr lang="de-DE" dirty="0" err="1"/>
              <a:t>cycle</a:t>
            </a:r>
            <a:r>
              <a:rPr lang="de-DE" dirty="0"/>
              <a:t> gas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$34/MWh</a:t>
            </a:r>
          </a:p>
          <a:p>
            <a:endParaRPr lang="de-DE" dirty="0"/>
          </a:p>
          <a:p>
            <a:pPr rtl="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560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rtl="0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5</a:t>
            </a:fld>
            <a:endParaRPr lang="de-D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196F4F-352C-6E47-98C0-BA0926D10E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41" y="51042"/>
            <a:ext cx="7827387" cy="604843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A19B4AB6-7BE4-B349-AFC8-5AE2ADA4C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85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de-DE" dirty="0"/>
              <a:t>Status </a:t>
            </a:r>
            <a:r>
              <a:rPr lang="de-DE" dirty="0" err="1"/>
              <a:t>of</a:t>
            </a:r>
            <a:r>
              <a:rPr lang="de-DE" dirty="0"/>
              <a:t> New </a:t>
            </a:r>
            <a:r>
              <a:rPr lang="de-DE" dirty="0" err="1"/>
              <a:t>Reactors</a:t>
            </a:r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early</a:t>
            </a:r>
            <a:r>
              <a:rPr lang="de-DE" dirty="0"/>
              <a:t> 2010s,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Regulatory</a:t>
            </a:r>
            <a:r>
              <a:rPr lang="de-DE" dirty="0"/>
              <a:t> </a:t>
            </a:r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err="1"/>
              <a:t>had</a:t>
            </a:r>
            <a:r>
              <a:rPr lang="de-DE" dirty="0"/>
              <a:t> 18 </a:t>
            </a:r>
            <a:r>
              <a:rPr lang="de-DE" dirty="0" err="1"/>
              <a:t>applications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30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– </a:t>
            </a:r>
            <a:r>
              <a:rPr lang="de-DE" dirty="0" err="1"/>
              <a:t>most</a:t>
            </a:r>
            <a:r>
              <a:rPr lang="de-DE" dirty="0"/>
              <a:t> not </a:t>
            </a:r>
            <a:r>
              <a:rPr lang="de-DE" dirty="0" err="1"/>
              <a:t>pursued</a:t>
            </a:r>
            <a:endParaRPr lang="de-DE" dirty="0"/>
          </a:p>
          <a:p>
            <a:r>
              <a:rPr lang="de-DE" dirty="0"/>
              <a:t>In 2012,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Nuclear</a:t>
            </a:r>
            <a:r>
              <a:rPr lang="de-DE" dirty="0"/>
              <a:t> </a:t>
            </a:r>
            <a:r>
              <a:rPr lang="de-DE" dirty="0" err="1"/>
              <a:t>Regulatory</a:t>
            </a:r>
            <a:r>
              <a:rPr lang="de-DE" dirty="0"/>
              <a:t> </a:t>
            </a:r>
            <a:r>
              <a:rPr lang="de-DE" dirty="0" err="1"/>
              <a:t>Commission</a:t>
            </a:r>
            <a:r>
              <a:rPr lang="de-DE" dirty="0"/>
              <a:t> </a:t>
            </a:r>
            <a:r>
              <a:rPr lang="de-DE" dirty="0" err="1"/>
              <a:t>licensed</a:t>
            </a:r>
            <a:r>
              <a:rPr lang="de-DE" dirty="0"/>
              <a:t> 4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companies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planned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build</a:t>
            </a:r>
            <a:r>
              <a:rPr lang="de-DE" dirty="0"/>
              <a:t> </a:t>
            </a:r>
            <a:r>
              <a:rPr lang="de-DE" dirty="0" err="1"/>
              <a:t>them</a:t>
            </a:r>
            <a:endParaRPr lang="de-DE" dirty="0"/>
          </a:p>
          <a:p>
            <a:pPr lvl="1"/>
            <a:r>
              <a:rPr lang="de-DE" dirty="0"/>
              <a:t>2 at VC Summer in South Carolina</a:t>
            </a:r>
          </a:p>
          <a:p>
            <a:pPr lvl="2"/>
            <a:r>
              <a:rPr lang="de-DE" dirty="0" err="1"/>
              <a:t>Canceled</a:t>
            </a:r>
            <a:r>
              <a:rPr lang="de-DE" dirty="0"/>
              <a:t> in 2017</a:t>
            </a:r>
          </a:p>
          <a:p>
            <a:pPr lvl="1"/>
            <a:r>
              <a:rPr lang="de-DE" dirty="0"/>
              <a:t>2 at </a:t>
            </a:r>
            <a:r>
              <a:rPr lang="de-DE" dirty="0" err="1"/>
              <a:t>Vogtle</a:t>
            </a:r>
            <a:r>
              <a:rPr lang="de-DE" dirty="0"/>
              <a:t> in Georgia</a:t>
            </a:r>
          </a:p>
          <a:p>
            <a:pPr lvl="2"/>
            <a:r>
              <a:rPr lang="de-DE" dirty="0"/>
              <a:t>Still </a:t>
            </a:r>
            <a:r>
              <a:rPr lang="de-DE" dirty="0" err="1"/>
              <a:t>underconstruction</a:t>
            </a:r>
            <a:r>
              <a:rPr lang="de-DE" dirty="0"/>
              <a:t>, but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budget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$15 </a:t>
            </a:r>
            <a:r>
              <a:rPr lang="de-DE" dirty="0" err="1"/>
              <a:t>billion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&gt; 5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behind</a:t>
            </a:r>
            <a:r>
              <a:rPr lang="de-DE" dirty="0"/>
              <a:t> </a:t>
            </a:r>
            <a:r>
              <a:rPr lang="de-DE" dirty="0" err="1"/>
              <a:t>schedule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plans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construction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large light </a:t>
            </a:r>
            <a:r>
              <a:rPr lang="de-DE" dirty="0" err="1"/>
              <a:t>water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advanced</a:t>
            </a:r>
            <a:r>
              <a:rPr lang="de-DE" dirty="0"/>
              <a:t> </a:t>
            </a:r>
            <a:r>
              <a:rPr lang="de-DE" dirty="0" err="1"/>
              <a:t>reactors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consideration</a:t>
            </a:r>
            <a:r>
              <a:rPr lang="de-DE" dirty="0"/>
              <a:t>, but not immediate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971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2096729" cy="3810001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de-DE" dirty="0" err="1"/>
              <a:t>Nuclear</a:t>
            </a:r>
            <a:r>
              <a:rPr lang="de-DE" dirty="0"/>
              <a:t> Power in </a:t>
            </a:r>
            <a:r>
              <a:rPr lang="de-DE" dirty="0" err="1"/>
              <a:t>the</a:t>
            </a:r>
            <a:r>
              <a:rPr lang="de-DE" dirty="0"/>
              <a:t> US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decades</a:t>
            </a:r>
            <a:r>
              <a:rPr lang="de-DE" dirty="0"/>
              <a:t> </a:t>
            </a:r>
            <a:r>
              <a:rPr lang="de-DE" dirty="0" err="1"/>
              <a:t>depends</a:t>
            </a:r>
            <a:r>
              <a:rPr lang="de-DE" dirty="0"/>
              <a:t> </a:t>
            </a:r>
            <a:r>
              <a:rPr lang="de-DE" dirty="0" err="1"/>
              <a:t>primarily</a:t>
            </a:r>
            <a:r>
              <a:rPr lang="de-DE" dirty="0"/>
              <a:t> on </a:t>
            </a:r>
            <a:r>
              <a:rPr lang="de-DE" dirty="0" err="1"/>
              <a:t>extending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operation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reactors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7</a:t>
            </a:fld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64360E0-78AA-3240-AE7D-F6D16CDDEC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80234355"/>
              </p:ext>
            </p:extLst>
          </p:nvPr>
        </p:nvGraphicFramePr>
        <p:xfrm>
          <a:off x="3539613" y="1784555"/>
          <a:ext cx="7356987" cy="4006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531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de-DE" dirty="0" err="1"/>
              <a:t>Ever</a:t>
            </a:r>
            <a:r>
              <a:rPr lang="de-DE" dirty="0"/>
              <a:t> </a:t>
            </a:r>
            <a:r>
              <a:rPr lang="de-DE" dirty="0" err="1"/>
              <a:t>since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NRC </a:t>
            </a:r>
            <a:r>
              <a:rPr lang="de-DE" dirty="0" err="1"/>
              <a:t>began</a:t>
            </a:r>
            <a:r>
              <a:rPr lang="de-DE" dirty="0"/>
              <a:t> </a:t>
            </a:r>
            <a:r>
              <a:rPr lang="de-DE" dirty="0" err="1"/>
              <a:t>considering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late</a:t>
            </a:r>
            <a:r>
              <a:rPr lang="de-DE" dirty="0"/>
              <a:t> 1990s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industry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Congressional</a:t>
            </a:r>
            <a:r>
              <a:rPr lang="de-DE" dirty="0"/>
              <a:t> </a:t>
            </a:r>
            <a:r>
              <a:rPr lang="de-DE" dirty="0" err="1"/>
              <a:t>supporters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pressured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agency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adopt</a:t>
            </a:r>
            <a:r>
              <a:rPr lang="de-DE" dirty="0"/>
              <a:t> </a:t>
            </a:r>
            <a:r>
              <a:rPr lang="de-DE" dirty="0" err="1"/>
              <a:t>streamlined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r>
              <a:rPr lang="de-DE" dirty="0"/>
              <a:t> </a:t>
            </a:r>
            <a:r>
              <a:rPr lang="de-DE" dirty="0" err="1"/>
              <a:t>programs</a:t>
            </a:r>
            <a:endParaRPr lang="de-DE" dirty="0"/>
          </a:p>
          <a:p>
            <a:pPr marL="0" indent="0" algn="ctr">
              <a:buNone/>
            </a:pPr>
            <a:r>
              <a:rPr lang="de-DE" i="1" dirty="0" err="1"/>
              <a:t>License</a:t>
            </a:r>
            <a:r>
              <a:rPr lang="de-DE" i="1" dirty="0"/>
              <a:t> </a:t>
            </a:r>
            <a:r>
              <a:rPr lang="de-DE" i="1" dirty="0" err="1"/>
              <a:t>renewal</a:t>
            </a:r>
            <a:r>
              <a:rPr lang="de-DE" i="1" dirty="0"/>
              <a:t> in </a:t>
            </a:r>
            <a:r>
              <a:rPr lang="de-DE" i="1" dirty="0" err="1"/>
              <a:t>the</a:t>
            </a:r>
            <a:r>
              <a:rPr lang="de-DE" i="1" dirty="0"/>
              <a:t> US </a:t>
            </a:r>
            <a:r>
              <a:rPr lang="de-DE" i="1" dirty="0" err="1"/>
              <a:t>is</a:t>
            </a:r>
            <a:r>
              <a:rPr lang="de-DE" i="1" dirty="0"/>
              <a:t> </a:t>
            </a:r>
            <a:r>
              <a:rPr lang="de-DE" i="1" dirty="0" err="1"/>
              <a:t>more</a:t>
            </a:r>
            <a:r>
              <a:rPr lang="de-DE" i="1" dirty="0"/>
              <a:t> </a:t>
            </a:r>
            <a:r>
              <a:rPr lang="de-DE" i="1" dirty="0" err="1"/>
              <a:t>about</a:t>
            </a:r>
            <a:r>
              <a:rPr lang="de-DE" i="1" dirty="0"/>
              <a:t> </a:t>
            </a:r>
            <a:r>
              <a:rPr lang="de-DE" i="1" dirty="0" err="1"/>
              <a:t>preserving</a:t>
            </a:r>
            <a:r>
              <a:rPr lang="de-DE" i="1" dirty="0"/>
              <a:t> </a:t>
            </a:r>
            <a:r>
              <a:rPr lang="de-DE" i="1" dirty="0" err="1"/>
              <a:t>the</a:t>
            </a:r>
            <a:r>
              <a:rPr lang="de-DE" i="1" dirty="0"/>
              <a:t> </a:t>
            </a:r>
            <a:r>
              <a:rPr lang="de-DE" i="1" dirty="0" err="1"/>
              <a:t>operation</a:t>
            </a:r>
            <a:r>
              <a:rPr lang="de-DE" i="1" dirty="0"/>
              <a:t> </a:t>
            </a:r>
            <a:r>
              <a:rPr lang="de-DE" i="1" dirty="0" err="1"/>
              <a:t>of</a:t>
            </a:r>
            <a:r>
              <a:rPr lang="de-DE" i="1" dirty="0"/>
              <a:t> </a:t>
            </a:r>
            <a:r>
              <a:rPr lang="de-DE" i="1" dirty="0" err="1"/>
              <a:t>nuclear</a:t>
            </a:r>
            <a:r>
              <a:rPr lang="de-DE" i="1" dirty="0"/>
              <a:t> </a:t>
            </a:r>
            <a:r>
              <a:rPr lang="de-DE" i="1" dirty="0" err="1"/>
              <a:t>reactors</a:t>
            </a:r>
            <a:r>
              <a:rPr lang="de-DE" i="1" dirty="0"/>
              <a:t> </a:t>
            </a:r>
            <a:r>
              <a:rPr lang="de-DE" i="1" dirty="0" err="1"/>
              <a:t>than</a:t>
            </a:r>
            <a:r>
              <a:rPr lang="de-DE" i="1" dirty="0"/>
              <a:t> </a:t>
            </a:r>
            <a:r>
              <a:rPr lang="de-DE" i="1" dirty="0" err="1"/>
              <a:t>ensuring</a:t>
            </a:r>
            <a:r>
              <a:rPr lang="de-DE" i="1" dirty="0"/>
              <a:t> </a:t>
            </a:r>
            <a:r>
              <a:rPr lang="de-DE" i="1" dirty="0" err="1"/>
              <a:t>up</a:t>
            </a:r>
            <a:r>
              <a:rPr lang="de-DE" i="1" dirty="0"/>
              <a:t>-</a:t>
            </a:r>
            <a:r>
              <a:rPr lang="de-DE" i="1" dirty="0" err="1"/>
              <a:t>to</a:t>
            </a:r>
            <a:r>
              <a:rPr lang="de-DE" i="1" dirty="0"/>
              <a:t>-date </a:t>
            </a:r>
            <a:r>
              <a:rPr lang="de-DE" i="1" dirty="0" err="1"/>
              <a:t>safety</a:t>
            </a:r>
            <a:r>
              <a:rPr lang="de-DE" i="1" dirty="0"/>
              <a:t> </a:t>
            </a:r>
            <a:r>
              <a:rPr lang="de-DE" i="1" dirty="0" err="1"/>
              <a:t>for</a:t>
            </a:r>
            <a:r>
              <a:rPr lang="de-DE" i="1" dirty="0"/>
              <a:t> </a:t>
            </a:r>
            <a:r>
              <a:rPr lang="de-DE" i="1" dirty="0" err="1"/>
              <a:t>reactors</a:t>
            </a:r>
            <a:endParaRPr lang="de-DE" i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7115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 dirty="0"/>
              <a:t>Initial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Renewal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/>
              <a:t>In 1995, </a:t>
            </a:r>
            <a:r>
              <a:rPr lang="de-DE" dirty="0" err="1"/>
              <a:t>the</a:t>
            </a:r>
            <a:r>
              <a:rPr lang="de-DE" dirty="0"/>
              <a:t> NRC </a:t>
            </a:r>
            <a:r>
              <a:rPr lang="de-DE" dirty="0" err="1"/>
              <a:t>adopted</a:t>
            </a:r>
            <a:r>
              <a:rPr lang="de-DE" dirty="0"/>
              <a:t> 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regulation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extensions</a:t>
            </a:r>
            <a:endParaRPr lang="de-DE" dirty="0"/>
          </a:p>
          <a:p>
            <a:r>
              <a:rPr lang="de-DE" dirty="0"/>
              <a:t>The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adopts</a:t>
            </a:r>
            <a:r>
              <a:rPr lang="de-DE" dirty="0"/>
              <a:t> a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principles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regulations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processes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sufficient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maintain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EXCEPT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phonemena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aging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passive </a:t>
            </a:r>
            <a:r>
              <a:rPr lang="de-DE" dirty="0" err="1"/>
              <a:t>systems</a:t>
            </a:r>
            <a:endParaRPr lang="de-DE" dirty="0"/>
          </a:p>
          <a:p>
            <a:pPr marL="617220" lvl="1" indent="-342900">
              <a:buFont typeface="+mj-lt"/>
              <a:buAutoNum type="arabicPeriod"/>
            </a:pPr>
            <a:r>
              <a:rPr lang="de-DE" dirty="0" err="1"/>
              <a:t>Plants</a:t>
            </a:r>
            <a:r>
              <a:rPr lang="de-DE" dirty="0"/>
              <a:t> must </a:t>
            </a:r>
            <a:r>
              <a:rPr lang="de-DE" dirty="0" err="1"/>
              <a:t>continue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update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current</a:t>
            </a:r>
            <a:r>
              <a:rPr lang="de-DE" dirty="0"/>
              <a:t> </a:t>
            </a:r>
            <a:r>
              <a:rPr lang="de-DE" dirty="0" err="1"/>
              <a:t>licensing</a:t>
            </a:r>
            <a:r>
              <a:rPr lang="de-DE" dirty="0"/>
              <a:t> </a:t>
            </a:r>
            <a:r>
              <a:rPr lang="de-DE" dirty="0" err="1"/>
              <a:t>basis</a:t>
            </a:r>
            <a:r>
              <a:rPr lang="de-DE" dirty="0"/>
              <a:t> </a:t>
            </a:r>
            <a:r>
              <a:rPr lang="de-DE" dirty="0" err="1"/>
              <a:t>throughout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license</a:t>
            </a:r>
            <a:r>
              <a:rPr lang="de-DE" dirty="0"/>
              <a:t> </a:t>
            </a:r>
            <a:r>
              <a:rPr lang="de-DE" dirty="0" err="1"/>
              <a:t>extension</a:t>
            </a:r>
            <a:r>
              <a:rPr lang="de-DE" dirty="0"/>
              <a:t> </a:t>
            </a:r>
            <a:r>
              <a:rPr lang="de-DE" dirty="0" err="1"/>
              <a:t>period</a:t>
            </a:r>
            <a:endParaRPr lang="de-DE" dirty="0"/>
          </a:p>
          <a:p>
            <a:pPr marL="388620" indent="-342900"/>
            <a:r>
              <a:rPr lang="de-DE" dirty="0"/>
              <a:t>An </a:t>
            </a:r>
            <a:r>
              <a:rPr lang="de-DE" dirty="0" err="1"/>
              <a:t>updated</a:t>
            </a:r>
            <a:r>
              <a:rPr lang="de-DE" dirty="0"/>
              <a:t> </a:t>
            </a:r>
            <a:r>
              <a:rPr lang="de-DE" dirty="0" err="1"/>
              <a:t>environment</a:t>
            </a:r>
            <a:r>
              <a:rPr lang="de-DE" dirty="0"/>
              <a:t> </a:t>
            </a:r>
            <a:r>
              <a:rPr lang="de-DE" dirty="0" err="1"/>
              <a:t>impact</a:t>
            </a:r>
            <a:r>
              <a:rPr lang="de-DE" dirty="0"/>
              <a:t> </a:t>
            </a:r>
            <a:r>
              <a:rPr lang="de-DE" dirty="0" err="1"/>
              <a:t>review</a:t>
            </a:r>
            <a:r>
              <a:rPr lang="de-DE" dirty="0"/>
              <a:t> must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completed</a:t>
            </a:r>
            <a:r>
              <a:rPr lang="de-DE" dirty="0"/>
              <a:t> </a:t>
            </a:r>
          </a:p>
          <a:p>
            <a:pPr marL="617220" lvl="1" indent="-342900"/>
            <a:r>
              <a:rPr lang="de-DE" dirty="0" err="1"/>
              <a:t>Primarily</a:t>
            </a:r>
            <a:r>
              <a:rPr lang="de-DE" dirty="0"/>
              <a:t> </a:t>
            </a:r>
            <a:r>
              <a:rPr lang="de-DE" dirty="0" err="1"/>
              <a:t>accomlished</a:t>
            </a:r>
            <a:r>
              <a:rPr lang="de-DE" dirty="0"/>
              <a:t> </a:t>
            </a:r>
            <a:r>
              <a:rPr lang="de-DE" dirty="0" err="1"/>
              <a:t>through</a:t>
            </a:r>
            <a:r>
              <a:rPr lang="de-DE" dirty="0"/>
              <a:t> a </a:t>
            </a:r>
            <a:r>
              <a:rPr lang="de-DE" dirty="0" err="1"/>
              <a:t>generic</a:t>
            </a:r>
            <a:r>
              <a:rPr lang="de-DE" dirty="0"/>
              <a:t> environmental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applicable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all </a:t>
            </a:r>
            <a:r>
              <a:rPr lang="de-DE" dirty="0" err="1"/>
              <a:t>facilities</a:t>
            </a:r>
            <a:endParaRPr lang="de-DE" dirty="0"/>
          </a:p>
          <a:p>
            <a:pPr marL="388620" indent="-342900"/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NOT a de </a:t>
            </a:r>
            <a:r>
              <a:rPr lang="de-DE" dirty="0" err="1"/>
              <a:t>novo</a:t>
            </a:r>
            <a:r>
              <a:rPr lang="de-DE" dirty="0"/>
              <a:t> </a:t>
            </a:r>
            <a:r>
              <a:rPr lang="de-DE" dirty="0" err="1"/>
              <a:t>review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facility</a:t>
            </a:r>
            <a:endParaRPr lang="de-DE" dirty="0"/>
          </a:p>
          <a:p>
            <a:pPr marL="388620" indent="-342900"/>
            <a:r>
              <a:rPr lang="de-DE" dirty="0"/>
              <a:t>Standard </a:t>
            </a:r>
            <a:r>
              <a:rPr lang="de-DE" dirty="0" err="1"/>
              <a:t>rules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“</a:t>
            </a:r>
            <a:r>
              <a:rPr lang="de-DE" dirty="0" err="1"/>
              <a:t>backfitting</a:t>
            </a:r>
            <a:r>
              <a:rPr lang="de-DE" dirty="0"/>
              <a:t>“ </a:t>
            </a:r>
            <a:r>
              <a:rPr lang="de-DE" dirty="0" err="1"/>
              <a:t>apply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/>
              <a:t>INRAG Study - “Risks of lifetime extensions of old nuclear power plants”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766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autenraster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8528_TF03031015" id="{F52E478C-C6C3-47FC-AC52-3AA1BFB9B5E7}" vid="{B6A15A0E-9597-48A3-BCD0-2AA4F491C9C2}"/>
    </a:ext>
  </a:extLst>
</a:theme>
</file>

<file path=ppt/theme/theme2.xml><?xml version="1.0" encoding="utf-8"?>
<a:theme xmlns:a="http://schemas.openxmlformats.org/drawingml/2006/main" name="Office-Design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Geschäftspräsentation mit Rautenraster (Breitbild)</Template>
  <TotalTime>0</TotalTime>
  <Words>1713</Words>
  <Application>Microsoft Office PowerPoint</Application>
  <PresentationFormat>Breitbild</PresentationFormat>
  <Paragraphs>185</Paragraphs>
  <Slides>20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2" baseType="lpstr">
      <vt:lpstr>Arial</vt:lpstr>
      <vt:lpstr>Rautenraster 16x9</vt:lpstr>
      <vt:lpstr>PowerPoint-Präsentation</vt:lpstr>
      <vt:lpstr>Overview of Talk</vt:lpstr>
      <vt:lpstr>Reason for License Renewal in the US</vt:lpstr>
      <vt:lpstr>Reason for License Renewal in the US</vt:lpstr>
      <vt:lpstr>PowerPoint-Präsentation</vt:lpstr>
      <vt:lpstr>Reason for License Renewal in the US</vt:lpstr>
      <vt:lpstr>Reason for License Renewal in the US</vt:lpstr>
      <vt:lpstr>Reason for License Renewal in the US</vt:lpstr>
      <vt:lpstr>Initial License Renewal</vt:lpstr>
      <vt:lpstr>Initial License Renewal</vt:lpstr>
      <vt:lpstr>Initial License Renewal</vt:lpstr>
      <vt:lpstr>Initial License Renewal</vt:lpstr>
      <vt:lpstr>Initial License Renewal</vt:lpstr>
      <vt:lpstr>Initial License Renewal</vt:lpstr>
      <vt:lpstr>Initial License Renewal</vt:lpstr>
      <vt:lpstr>Subsequent License Renewal</vt:lpstr>
      <vt:lpstr>Subsequent License Renewal</vt:lpstr>
      <vt:lpstr>Subsequent License Renewal</vt:lpstr>
      <vt:lpstr>Subsequent License Renewal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Titellayout</dc:title>
  <dc:creator>Nikolaus ARNOLD</dc:creator>
  <cp:lastModifiedBy>raphael zimmerl</cp:lastModifiedBy>
  <cp:revision>19</cp:revision>
  <dcterms:created xsi:type="dcterms:W3CDTF">2018-03-22T13:13:27Z</dcterms:created>
  <dcterms:modified xsi:type="dcterms:W3CDTF">2021-05-03T06:42:26Z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