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89" r:id="rId3"/>
    <p:sldId id="290" r:id="rId4"/>
    <p:sldId id="291" r:id="rId5"/>
    <p:sldId id="292" r:id="rId6"/>
    <p:sldId id="293" r:id="rId7"/>
    <p:sldId id="285" r:id="rId8"/>
    <p:sldId id="286" r:id="rId9"/>
    <p:sldId id="288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2C"/>
    <a:srgbClr val="C12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706" autoAdjust="0"/>
  </p:normalViewPr>
  <p:slideViewPr>
    <p:cSldViewPr snapToGrid="0">
      <p:cViewPr varScale="1">
        <p:scale>
          <a:sx n="112" d="100"/>
          <a:sy n="112" d="100"/>
        </p:scale>
        <p:origin x="384" y="22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21EF4D-45B6-414B-9EE9-1C8B41E7BD96}" type="datetime1">
              <a:rPr lang="de-DE" smtClean="0"/>
              <a:t>23.04.2021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C98C3-EF17-4779-9FA2-89777B4952B0}" type="datetime1">
              <a:rPr lang="de-DE" smtClean="0"/>
              <a:t>23.04.2021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595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14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75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06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02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36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59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59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59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59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33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83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25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75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fik 6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8" r="22187"/>
          <a:stretch/>
        </p:blipFill>
        <p:spPr>
          <a:xfrm>
            <a:off x="-428626" y="28575"/>
            <a:ext cx="9373195" cy="5372100"/>
          </a:xfrm>
          <a:prstGeom prst="rect">
            <a:avLst/>
          </a:prstGeom>
          <a:effectLst>
            <a:outerShdw blurRad="50800" dist="50800" dir="5400000" sx="5000" sy="5000" algn="ctr" rotWithShape="0">
              <a:srgbClr val="000000">
                <a:alpha val="43137"/>
              </a:srgbClr>
            </a:outerShdw>
            <a:softEdge rad="863600"/>
          </a:effectLst>
        </p:spPr>
      </p:pic>
      <p:pic>
        <p:nvPicPr>
          <p:cNvPr id="69" name="Grafik 6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/>
        </p:blipFill>
        <p:spPr>
          <a:xfrm>
            <a:off x="8026477" y="1831"/>
            <a:ext cx="4163046" cy="903044"/>
          </a:xfrm>
          <a:prstGeom prst="rect">
            <a:avLst/>
          </a:prstGeom>
          <a:effectLst>
            <a:softEdge rad="38100"/>
          </a:effectLst>
        </p:spPr>
      </p:pic>
      <p:cxnSp>
        <p:nvCxnSpPr>
          <p:cNvPr id="76" name="Gerader Verbinder 75"/>
          <p:cNvCxnSpPr/>
          <p:nvPr userDrawn="1"/>
        </p:nvCxnSpPr>
        <p:spPr>
          <a:xfrm>
            <a:off x="1219200" y="5686425"/>
            <a:ext cx="9163050" cy="0"/>
          </a:xfrm>
          <a:prstGeom prst="line">
            <a:avLst/>
          </a:prstGeom>
          <a:ln w="12700">
            <a:solidFill>
              <a:srgbClr val="C12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09314" y="893379"/>
            <a:ext cx="1687286" cy="4897820"/>
          </a:xfrm>
        </p:spPr>
        <p:txBody>
          <a:bodyPr vert="eaVert" rtlCol="0"/>
          <a:lstStyle>
            <a:lvl1pPr>
              <a:defRPr>
                <a:solidFill>
                  <a:srgbClr val="F4962C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68717" y="6259165"/>
            <a:ext cx="9447642" cy="252950"/>
          </a:xfrm>
        </p:spPr>
        <p:txBody>
          <a:bodyPr rtlCol="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b="1" dirty="0"/>
              <a:t>INRAG Public Conference                                       April 13 – 14                                        Aachen, Germany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Gerader Verbinde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e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Gerader Verbinde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e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Gerader Verbinde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e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rgbClr val="C12F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rgbClr val="C12F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e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Gerader Verbinde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e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Gerader Verbinde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e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Gerader Verbinde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Gerader Verbinde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e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Gerader Verbinde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e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Gerader Verbinde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Gerader Verbinde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Gerader Verbinde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r Verbinde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Gerader Verbinde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Gerader Verbinde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ußzeilenplatzhalter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212" name="Datumsplatzhalter 211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14" name="Foliennummernplatzhalt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Pr>
        <a:gradFill flip="none" rotWithShape="1">
          <a:gsLst>
            <a:gs pos="0">
              <a:srgbClr val="F4962C"/>
            </a:gs>
            <a:gs pos="100000">
              <a:srgbClr val="C12F2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Gerader Verbinde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e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Gerader Verbinde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e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e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Gerader Verbinde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e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Pr>
        <a:gradFill flip="none" rotWithShape="1">
          <a:gsLst>
            <a:gs pos="0">
              <a:srgbClr val="F4962C"/>
            </a:gs>
            <a:gs pos="100000">
              <a:srgbClr val="C12F2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59" name="Gerader Verbinde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6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73063" y="6530232"/>
            <a:ext cx="8273431" cy="252950"/>
          </a:xfrm>
        </p:spPr>
        <p:txBody>
          <a:bodyPr rtlCol="0"/>
          <a:lstStyle/>
          <a:p>
            <a:pPr rtl="0"/>
            <a:r>
              <a:rPr lang="en-US" dirty="0"/>
              <a:t>INRAG Public Conference                                       April 13 – 14                                        Aachen, Germany</a:t>
            </a:r>
            <a:endParaRPr lang="de-DE" dirty="0"/>
          </a:p>
        </p:txBody>
      </p:sp>
      <p:pic>
        <p:nvPicPr>
          <p:cNvPr id="63" name="Grafik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9" y="1830"/>
            <a:ext cx="3393464" cy="84463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e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Gerader Verbinde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e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e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Gerader Verbinde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e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erader Verbinde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e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Gerader Verbinde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Gerader Verbinde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cxnSp>
        <p:nvCxnSpPr>
          <p:cNvPr id="148" name="Gerader Verbinde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rgbClr val="C12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8716" y="6259165"/>
            <a:ext cx="8273431" cy="252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INRAG Public Conference                                       April 13 – 14                                        Aachen, Germany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4962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C12F29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C12F29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rgbClr val="C12F29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rgbClr val="C12F29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rgbClr val="C12F29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28725" y="3924071"/>
            <a:ext cx="9383467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12F29"/>
                </a:solidFill>
                <a:latin typeface="+mj-lt"/>
              </a:rPr>
              <a:t>Dr. G.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Kastchiev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, E. Seidelberger</a:t>
            </a:r>
          </a:p>
          <a:p>
            <a:r>
              <a:rPr lang="de-DE" sz="2400" dirty="0">
                <a:solidFill>
                  <a:srgbClr val="C12F29"/>
                </a:solidFill>
                <a:latin typeface="+mj-lt"/>
              </a:rPr>
              <a:t>Consultants at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the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Institute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of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Safety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and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Risk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Sciences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,</a:t>
            </a:r>
          </a:p>
          <a:p>
            <a:r>
              <a:rPr lang="de-DE" sz="2400" dirty="0">
                <a:solidFill>
                  <a:srgbClr val="C12F29"/>
                </a:solidFill>
                <a:latin typeface="+mj-lt"/>
              </a:rPr>
              <a:t>University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of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Natural Resources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and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Life </a:t>
            </a:r>
            <a:r>
              <a:rPr lang="de-DE" sz="2400" dirty="0" err="1">
                <a:solidFill>
                  <a:srgbClr val="C12F29"/>
                </a:solidFill>
                <a:latin typeface="+mj-lt"/>
              </a:rPr>
              <a:t>Sciences</a:t>
            </a:r>
            <a:r>
              <a:rPr lang="de-DE" sz="2400" dirty="0">
                <a:solidFill>
                  <a:srgbClr val="C12F29"/>
                </a:solidFill>
                <a:latin typeface="+mj-lt"/>
              </a:rPr>
              <a:t> Vienna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028701" y="5705475"/>
            <a:ext cx="10115550" cy="457200"/>
          </a:xfrm>
          <a:prstGeom prst="rect">
            <a:avLst/>
          </a:prstGeom>
        </p:spPr>
        <p:txBody>
          <a:bodyPr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12F29"/>
              </a:buClr>
              <a:buSzPct val="100000"/>
              <a:buFont typeface="Arial" pitchFamily="34" charset="0"/>
              <a:buNone/>
              <a:defRPr sz="2000" b="1" kern="1200">
                <a:solidFill>
                  <a:srgbClr val="F4962C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12F29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12F29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12F29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C12F29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/>
              <a:t>INRAG Study – “Risks of lifetime extensions of old nuclear power plants”, April 26, 2021, Online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28725" y="2485567"/>
            <a:ext cx="9153525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12F29"/>
                </a:solidFill>
                <a:latin typeface="+mj-lt"/>
              </a:rPr>
              <a:t>Aging of Russian WWER reactors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47">
        <p:fade/>
      </p:transition>
    </mc:Choice>
    <mc:Fallback xmlns="">
      <p:transition spd="med" advTm="19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902474"/>
            <a:ext cx="9601200" cy="1142385"/>
          </a:xfrm>
        </p:spPr>
        <p:txBody>
          <a:bodyPr rtlCol="0"/>
          <a:lstStyle/>
          <a:p>
            <a:pPr rtl="0"/>
            <a:r>
              <a:rPr lang="de-DE" dirty="0" err="1"/>
              <a:t>Russian</a:t>
            </a:r>
            <a:r>
              <a:rPr lang="de-DE" dirty="0"/>
              <a:t> WWER </a:t>
            </a:r>
            <a:r>
              <a:rPr lang="de-DE" dirty="0" err="1"/>
              <a:t>reactors</a:t>
            </a:r>
            <a:r>
              <a:rPr lang="de-DE" dirty="0"/>
              <a:t> - </a:t>
            </a:r>
            <a:br>
              <a:rPr lang="de-DE" dirty="0"/>
            </a:b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Accident</a:t>
            </a:r>
            <a:r>
              <a:rPr lang="de-DE" dirty="0"/>
              <a:t> Management (SAM)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2044859"/>
            <a:ext cx="9601200" cy="3850783"/>
          </a:xfrm>
        </p:spPr>
        <p:txBody>
          <a:bodyPr rtlCol="0">
            <a:normAutofit/>
          </a:bodyPr>
          <a:lstStyle/>
          <a:p>
            <a:pPr rtl="0"/>
            <a:endParaRPr lang="de-DE" b="1" dirty="0"/>
          </a:p>
          <a:p>
            <a:pPr rtl="0"/>
            <a:r>
              <a:rPr lang="de-DE" b="1" dirty="0"/>
              <a:t>Original Design Base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Conceptual</a:t>
            </a:r>
            <a:r>
              <a:rPr lang="de-DE" b="1" dirty="0"/>
              <a:t> </a:t>
            </a:r>
            <a:r>
              <a:rPr lang="de-DE" b="1" dirty="0" err="1"/>
              <a:t>Aging</a:t>
            </a:r>
            <a:r>
              <a:rPr lang="de-DE" b="1" dirty="0"/>
              <a:t> </a:t>
            </a:r>
          </a:p>
          <a:p>
            <a:pPr marL="0" indent="0" rtl="0">
              <a:buNone/>
            </a:pPr>
            <a:r>
              <a:rPr lang="de-DE" b="1" dirty="0"/>
              <a:t>		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generation</a:t>
            </a:r>
            <a:r>
              <a:rPr lang="de-DE" b="1" dirty="0"/>
              <a:t> II </a:t>
            </a:r>
            <a:r>
              <a:rPr lang="de-DE" b="1" dirty="0" err="1"/>
              <a:t>reactors</a:t>
            </a:r>
            <a:r>
              <a:rPr lang="de-DE" b="1" dirty="0"/>
              <a:t> </a:t>
            </a:r>
            <a:r>
              <a:rPr lang="de-DE" b="1" dirty="0" err="1"/>
              <a:t>Safety</a:t>
            </a:r>
            <a:r>
              <a:rPr lang="de-DE" b="1" dirty="0"/>
              <a:t> </a:t>
            </a:r>
            <a:r>
              <a:rPr lang="de-DE" b="1" dirty="0" err="1"/>
              <a:t>Concept</a:t>
            </a:r>
            <a:endParaRPr lang="de-DE" b="1" dirty="0"/>
          </a:p>
          <a:p>
            <a:pPr marL="0" indent="0" rtl="0">
              <a:buNone/>
            </a:pPr>
            <a:endParaRPr lang="de-DE" b="1" dirty="0"/>
          </a:p>
          <a:p>
            <a:pPr rtl="0"/>
            <a:r>
              <a:rPr lang="de-DE" b="1" dirty="0" err="1"/>
              <a:t>Severe</a:t>
            </a:r>
            <a:r>
              <a:rPr lang="de-DE" b="1" dirty="0"/>
              <a:t> </a:t>
            </a:r>
            <a:r>
              <a:rPr lang="de-DE" b="1" dirty="0" err="1"/>
              <a:t>Accident</a:t>
            </a:r>
            <a:r>
              <a:rPr lang="de-DE" b="1" dirty="0"/>
              <a:t> Management </a:t>
            </a:r>
            <a:r>
              <a:rPr lang="de-DE" b="1" dirty="0" err="1"/>
              <a:t>Concepts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WWER </a:t>
            </a:r>
            <a:r>
              <a:rPr lang="de-DE" b="1" dirty="0" err="1"/>
              <a:t>reactors</a:t>
            </a:r>
            <a:endParaRPr lang="de-DE" b="1" dirty="0"/>
          </a:p>
          <a:p>
            <a:pPr marL="0" indent="0" rtl="0">
              <a:buNone/>
            </a:pPr>
            <a:r>
              <a:rPr lang="de-DE" b="1" dirty="0"/>
              <a:t>   </a:t>
            </a:r>
            <a:r>
              <a:rPr lang="de-DE" b="1" dirty="0" err="1"/>
              <a:t>Approaches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imponderables  </a:t>
            </a:r>
          </a:p>
          <a:p>
            <a:pPr marL="0" indent="0" rtl="0">
              <a:buNone/>
            </a:pPr>
            <a:r>
              <a:rPr lang="de-DE" b="1" dirty="0"/>
              <a:t>	WWER 414/V-213</a:t>
            </a:r>
          </a:p>
          <a:p>
            <a:pPr marL="274320" lvl="1" indent="0">
              <a:buNone/>
            </a:pPr>
            <a:r>
              <a:rPr lang="de-DE" b="1" dirty="0"/>
              <a:t>	</a:t>
            </a:r>
            <a:r>
              <a:rPr lang="de-DE" sz="2000" b="1" dirty="0"/>
              <a:t>WWER 1000/V-230</a:t>
            </a:r>
          </a:p>
          <a:p>
            <a:pPr marL="0" indent="0" rtl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7807" y="6259165"/>
            <a:ext cx="10976386" cy="25295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INRAG Study - “Risks of lifetime extensions of old nuclear power plants”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6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50128" y="1109610"/>
            <a:ext cx="3657600" cy="2194560"/>
          </a:xfrm>
        </p:spPr>
        <p:txBody>
          <a:bodyPr rtlCol="0">
            <a:normAutofit fontScale="90000"/>
          </a:bodyPr>
          <a:lstStyle/>
          <a:p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de-DE" b="1" dirty="0"/>
              <a:t>Original Design Base</a:t>
            </a:r>
          </a:p>
          <a:p>
            <a:pPr rtl="0"/>
            <a:r>
              <a:rPr lang="de-DE" b="1" dirty="0"/>
              <a:t>	</a:t>
            </a:r>
            <a:r>
              <a:rPr lang="de-DE" b="1" dirty="0" err="1"/>
              <a:t>Safety</a:t>
            </a:r>
            <a:r>
              <a:rPr lang="de-DE" b="1" dirty="0"/>
              <a:t> </a:t>
            </a:r>
            <a:r>
              <a:rPr lang="de-DE" b="1" dirty="0" err="1"/>
              <a:t>philosophy</a:t>
            </a:r>
            <a:endParaRPr lang="de-DE" b="1" dirty="0"/>
          </a:p>
          <a:p>
            <a:pPr rtl="0"/>
            <a:r>
              <a:rPr lang="de-DE" b="1" dirty="0"/>
              <a:t>	Design Base </a:t>
            </a:r>
            <a:r>
              <a:rPr lang="de-DE" b="1" dirty="0" err="1"/>
              <a:t>Accident</a:t>
            </a:r>
            <a:endParaRPr lang="de-DE" b="1" dirty="0"/>
          </a:p>
          <a:p>
            <a:pPr rtl="0"/>
            <a:r>
              <a:rPr lang="de-DE" b="1" dirty="0"/>
              <a:t>	</a:t>
            </a:r>
            <a:r>
              <a:rPr lang="de-DE" b="1" dirty="0" err="1"/>
              <a:t>Controllability</a:t>
            </a:r>
            <a:endParaRPr lang="de-DE" b="1" dirty="0"/>
          </a:p>
          <a:p>
            <a:pPr rtl="0"/>
            <a:r>
              <a:rPr lang="de-DE" dirty="0"/>
              <a:t>	</a:t>
            </a:r>
          </a:p>
          <a:p>
            <a:pPr rtl="0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2428" y="269984"/>
            <a:ext cx="6727185" cy="57444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9900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  <a:ea typeface="Geneva" pitchFamily="36" charset="-128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AT" altLang="de-DE" sz="2000" b="1" dirty="0"/>
              <a:t>Original Design Base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AT" altLang="de-DE" sz="2000" dirty="0"/>
          </a:p>
          <a:p>
            <a:pPr>
              <a:lnSpc>
                <a:spcPct val="90000"/>
              </a:lnSpc>
              <a:defRPr/>
            </a:pPr>
            <a:r>
              <a:rPr lang="en-US" altLang="de-DE" sz="2000" b="1" dirty="0"/>
              <a:t>Safety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philosophy</a:t>
            </a:r>
            <a:r>
              <a:rPr lang="de-DE" altLang="de-DE" sz="2000" b="1" dirty="0"/>
              <a:t> </a:t>
            </a:r>
            <a:r>
              <a:rPr lang="de-AT" altLang="de-DE" sz="2000" b="1" dirty="0">
                <a:latin typeface="Arial" panose="020B0604020202020204" pitchFamily="34" charset="0"/>
              </a:rPr>
              <a:t>~ </a:t>
            </a:r>
            <a:r>
              <a:rPr lang="de-AT" altLang="de-DE" sz="2000" b="1" dirty="0"/>
              <a:t>1970 </a:t>
            </a:r>
            <a:endParaRPr lang="de-DE" altLang="de-DE" sz="2000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DE" altLang="de-DE" sz="2000" b="1" dirty="0"/>
              <a:t>	</a:t>
            </a:r>
            <a:r>
              <a:rPr lang="de-DE" altLang="de-DE" sz="2000" b="1" dirty="0" err="1"/>
              <a:t>Prevention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control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abnormal </a:t>
            </a:r>
            <a:r>
              <a:rPr lang="de-DE" altLang="de-DE" sz="2000" b="1" dirty="0" err="1"/>
              <a:t>conditions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	</a:t>
            </a:r>
            <a:r>
              <a:rPr lang="de-DE" altLang="de-DE" sz="2000" b="1" dirty="0" err="1"/>
              <a:t>accidents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applying</a:t>
            </a:r>
            <a:r>
              <a:rPr lang="de-DE" altLang="de-DE" sz="2000" b="1" dirty="0"/>
              <a:t> a </a:t>
            </a:r>
            <a:r>
              <a:rPr lang="de-AT" altLang="de-DE" sz="2000" b="1" dirty="0"/>
              <a:t>DID </a:t>
            </a:r>
            <a:r>
              <a:rPr lang="de-AT" altLang="de-DE" sz="2000" b="1" dirty="0" err="1"/>
              <a:t>concept</a:t>
            </a:r>
            <a:endParaRPr lang="de-AT" altLang="de-DE" sz="2000" b="1" dirty="0"/>
          </a:p>
          <a:p>
            <a:pPr>
              <a:lnSpc>
                <a:spcPct val="90000"/>
              </a:lnSpc>
              <a:defRPr/>
            </a:pPr>
            <a:r>
              <a:rPr lang="de-AT" altLang="de-DE" sz="2000" b="1" u="sng" dirty="0"/>
              <a:t>D</a:t>
            </a:r>
            <a:r>
              <a:rPr lang="de-AT" altLang="de-DE" sz="2000" b="1" dirty="0"/>
              <a:t>esign </a:t>
            </a:r>
            <a:r>
              <a:rPr lang="de-AT" altLang="de-DE" sz="2000" b="1" u="sng" dirty="0"/>
              <a:t>B</a:t>
            </a:r>
            <a:r>
              <a:rPr lang="de-AT" altLang="de-DE" sz="2000" b="1" dirty="0"/>
              <a:t>as</a:t>
            </a:r>
            <a:r>
              <a:rPr lang="de-DE" altLang="de-DE" sz="2000" b="1" dirty="0"/>
              <a:t>e</a:t>
            </a:r>
            <a:r>
              <a:rPr lang="de-AT" altLang="de-DE" sz="2000" b="1" dirty="0"/>
              <a:t> </a:t>
            </a:r>
            <a:r>
              <a:rPr lang="de-AT" altLang="de-DE" sz="2000" b="1" u="sng" dirty="0" err="1"/>
              <a:t>A</a:t>
            </a:r>
            <a:r>
              <a:rPr lang="de-AT" altLang="de-DE" sz="2000" b="1" dirty="0" err="1"/>
              <a:t>ccident</a:t>
            </a:r>
            <a:r>
              <a:rPr lang="de-AT" altLang="de-DE" sz="2000" b="1" dirty="0"/>
              <a:t> (DBA)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altLang="de-DE" sz="2000" b="1" dirty="0"/>
              <a:t>	Maximum </a:t>
            </a:r>
            <a:r>
              <a:rPr lang="de-AT" altLang="de-DE" sz="2000" b="1" dirty="0" err="1"/>
              <a:t>credible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accident</a:t>
            </a:r>
            <a:endParaRPr lang="de-AT" altLang="de-DE" sz="200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altLang="de-DE" sz="2000" b="1" dirty="0"/>
              <a:t>	</a:t>
            </a:r>
            <a:r>
              <a:rPr lang="de-AT" altLang="de-DE" sz="2000" b="1" dirty="0" err="1"/>
              <a:t>Hypothetical</a:t>
            </a:r>
            <a:r>
              <a:rPr lang="de-AT" altLang="de-DE" sz="2000" b="1" dirty="0"/>
              <a:t> double - </a:t>
            </a:r>
            <a:r>
              <a:rPr lang="de-AT" altLang="de-DE" sz="2000" b="1" dirty="0" err="1"/>
              <a:t>ended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guillotine</a:t>
            </a:r>
            <a:r>
              <a:rPr lang="de-AT" altLang="de-DE" sz="2000" b="1" dirty="0"/>
              <a:t> break </a:t>
            </a:r>
            <a:r>
              <a:rPr lang="de-AT" altLang="de-DE" sz="2000" b="1" dirty="0" err="1"/>
              <a:t>of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main</a:t>
            </a:r>
            <a:r>
              <a:rPr lang="de-AT" altLang="de-DE" sz="2000" b="1" dirty="0"/>
              <a:t> 	</a:t>
            </a:r>
            <a:r>
              <a:rPr lang="de-AT" altLang="de-DE" sz="2000" b="1" dirty="0" err="1"/>
              <a:t>coolant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pipe</a:t>
            </a:r>
            <a:r>
              <a:rPr lang="de-AT" altLang="de-DE" sz="2000" b="1" dirty="0"/>
              <a:t>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altLang="de-DE" sz="2000" b="1" dirty="0"/>
              <a:t>	</a:t>
            </a:r>
            <a:r>
              <a:rPr lang="de-AT" altLang="de-DE" sz="2000" b="1" dirty="0" err="1"/>
              <a:t>Complete</a:t>
            </a:r>
            <a:r>
              <a:rPr lang="de-AT" altLang="de-DE" sz="2000" b="1" dirty="0"/>
              <a:t> Loss </a:t>
            </a:r>
            <a:r>
              <a:rPr lang="de-AT" altLang="de-DE" sz="2000" b="1" dirty="0" err="1"/>
              <a:t>of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Coolant</a:t>
            </a:r>
            <a:r>
              <a:rPr lang="de-AT" altLang="de-DE" sz="2000" b="1" dirty="0"/>
              <a:t> (LOCA)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de-DE" sz="2000" b="1" dirty="0" err="1"/>
              <a:t>Controllability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of</a:t>
            </a:r>
            <a:r>
              <a:rPr lang="de-AT" altLang="de-DE" sz="2000" b="1" dirty="0"/>
              <a:t> DBA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de-DE" sz="2000" b="1" dirty="0" err="1"/>
              <a:t>Shut</a:t>
            </a:r>
            <a:r>
              <a:rPr lang="de-AT" altLang="de-DE" sz="2000" b="1" dirty="0"/>
              <a:t> down </a:t>
            </a:r>
            <a:r>
              <a:rPr lang="de-AT" altLang="de-DE" sz="2000" b="1" dirty="0" err="1"/>
              <a:t>of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chain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reaction</a:t>
            </a:r>
            <a:endParaRPr lang="de-AT" altLang="de-DE" sz="2000" b="1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de-DE" sz="2000" b="1" dirty="0" err="1"/>
              <a:t>Refill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and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reflood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of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the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reactor</a:t>
            </a:r>
            <a:r>
              <a:rPr lang="de-DE" altLang="de-DE" sz="2000" b="1" dirty="0"/>
              <a:t> </a:t>
            </a:r>
            <a:r>
              <a:rPr lang="de-AT" altLang="de-DE" sz="2000" b="1" dirty="0" err="1"/>
              <a:t>core</a:t>
            </a:r>
            <a:r>
              <a:rPr lang="de-AT" altLang="de-DE" sz="2000" b="1" dirty="0"/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de-DE" sz="2000" b="1" dirty="0" err="1"/>
              <a:t>Removal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of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decay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heat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from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reactor</a:t>
            </a:r>
            <a:endParaRPr lang="en-US" altLang="de-DE" sz="2000" b="1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de-DE" sz="2000" b="1" dirty="0">
                <a:solidFill>
                  <a:srgbClr val="FF0000"/>
                </a:solidFill>
              </a:rPr>
              <a:t>Reactor</a:t>
            </a:r>
            <a:r>
              <a:rPr lang="de-AT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>
                <a:solidFill>
                  <a:srgbClr val="FF0000"/>
                </a:solidFill>
              </a:rPr>
              <a:t>core</a:t>
            </a:r>
            <a:r>
              <a:rPr lang="de-AT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>
                <a:solidFill>
                  <a:srgbClr val="FF0000"/>
                </a:solidFill>
              </a:rPr>
              <a:t>integrity is</a:t>
            </a:r>
            <a:r>
              <a:rPr lang="de-AT" altLang="de-DE" sz="2000" b="1" dirty="0">
                <a:solidFill>
                  <a:srgbClr val="FF0000"/>
                </a:solidFill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</a:rPr>
              <a:t>maintained</a:t>
            </a:r>
            <a:endParaRPr lang="de-AT" altLang="de-DE" sz="20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de-AT" altLang="de-DE" sz="2000" b="1" dirty="0">
                <a:solidFill>
                  <a:srgbClr val="FF0000"/>
                </a:solidFill>
              </a:rPr>
              <a:t>     </a:t>
            </a:r>
            <a:r>
              <a:rPr lang="en-US" altLang="de-DE" sz="2000" b="1" dirty="0">
                <a:solidFill>
                  <a:srgbClr val="FF0000"/>
                </a:solidFill>
              </a:rPr>
              <a:t>Core</a:t>
            </a:r>
            <a:r>
              <a:rPr lang="de-AT" altLang="de-DE" sz="2000" b="1" dirty="0">
                <a:solidFill>
                  <a:srgbClr val="FF0000"/>
                </a:solidFill>
              </a:rPr>
              <a:t> </a:t>
            </a:r>
            <a:r>
              <a:rPr lang="en-US" altLang="de-DE" sz="2000" b="1" dirty="0">
                <a:solidFill>
                  <a:srgbClr val="FF0000"/>
                </a:solidFill>
              </a:rPr>
              <a:t>meltdown is prevented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altLang="de-DE" sz="2000" b="1" dirty="0" err="1"/>
              <a:t>No</a:t>
            </a:r>
            <a:r>
              <a:rPr lang="de-DE" altLang="de-DE" sz="2000" b="1" dirty="0"/>
              <a:t> </a:t>
            </a:r>
            <a:r>
              <a:rPr lang="en-US" altLang="de-DE" sz="2000" b="1" dirty="0"/>
              <a:t>radioactive</a:t>
            </a:r>
            <a:r>
              <a:rPr lang="de-DE" altLang="de-DE" sz="2000" b="1" dirty="0"/>
              <a:t> off-site </a:t>
            </a:r>
            <a:r>
              <a:rPr lang="de-DE" altLang="de-DE" sz="2000" b="1" dirty="0" err="1"/>
              <a:t>releases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contamination</a:t>
            </a:r>
            <a:endParaRPr lang="de-AT" altLang="de-DE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7813183" y="1109610"/>
            <a:ext cx="4228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DBA </a:t>
            </a:r>
            <a:r>
              <a:rPr lang="de-AT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c</a:t>
            </a:r>
            <a:r>
              <a:rPr lang="en-GB" altLang="en-US" sz="2400" b="1" dirty="0" err="1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oncept</a:t>
            </a:r>
            <a:r>
              <a:rPr lang="en-GB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de-AT" altLang="en-US" sz="2400" b="1" dirty="0" err="1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for</a:t>
            </a:r>
            <a:r>
              <a:rPr lang="en-GB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currently operating </a:t>
            </a:r>
            <a:br>
              <a:rPr lang="en-GB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de-AT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Light </a:t>
            </a:r>
            <a:r>
              <a:rPr lang="de-AT" altLang="en-US" sz="2400" b="1" dirty="0" err="1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Water</a:t>
            </a:r>
            <a:r>
              <a:rPr lang="de-AT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Reactors</a:t>
            </a:r>
            <a:r>
              <a:rPr lang="de-AT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(LWRs) o</a:t>
            </a:r>
            <a:r>
              <a:rPr lang="en-US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f </a:t>
            </a:r>
            <a:r>
              <a:rPr lang="de-AT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g</a:t>
            </a:r>
            <a:r>
              <a:rPr lang="en-GB" altLang="en-US" sz="2400" b="1" dirty="0" err="1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en</a:t>
            </a:r>
            <a:r>
              <a:rPr lang="de-AT" altLang="en-US" sz="2400" b="1" dirty="0" err="1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eration</a:t>
            </a:r>
            <a:r>
              <a:rPr lang="de-AT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II </a:t>
            </a:r>
            <a:endParaRPr lang="de-AT" sz="2400" b="1" dirty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idx="1"/>
          </p:nvPr>
        </p:nvSpPr>
        <p:spPr>
          <a:xfrm>
            <a:off x="0" y="25758"/>
            <a:ext cx="7319613" cy="6832242"/>
          </a:xfrm>
        </p:spPr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-12880" y="10570"/>
          <a:ext cx="7319613" cy="6588496"/>
        </p:xfrm>
        <a:graphic>
          <a:graphicData uri="http://schemas.openxmlformats.org/drawingml/2006/table">
            <a:tbl>
              <a:tblPr/>
              <a:tblGrid>
                <a:gridCol w="155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DID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Safety</a:t>
                      </a:r>
                      <a:r>
                        <a:rPr kumimoji="0" lang="de-AT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Concept</a:t>
                      </a:r>
                      <a:endParaRPr kumimoji="0" lang="de-AT" alt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Heavy" panose="020B09030201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Defence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in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Depth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Essential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means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Associated plant/off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site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conditions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2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Original design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generation</a:t>
                      </a: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II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plant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1970s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 1</a:t>
                      </a: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Prevention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abnormal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operation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failure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Conservative design and high quality in construction and operation</a:t>
                      </a:r>
                      <a:endParaRPr kumimoji="0" lang="de-AT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Normal operation</a:t>
                      </a:r>
                      <a:endParaRPr kumimoji="0" lang="de-AT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094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 2</a:t>
                      </a: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Control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abnormal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operation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failure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Control,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limiting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protection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systems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other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surveillance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features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Anticipated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operational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occurrences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744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 3</a:t>
                      </a: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Control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accident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within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design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basis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Engineered safety features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 accident procedures</a:t>
                      </a:r>
                      <a:endParaRPr kumimoji="0" lang="de-AT" altLang="de-DE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Hypothetical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Design Base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Accident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(DBA) 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postulated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single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initiating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events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failures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)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Contitions</a:t>
                      </a: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beyond</a:t>
                      </a: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original design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1979/86/2011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7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 4</a:t>
                      </a: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7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Control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severe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plant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conditions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that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were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not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explicitely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addressed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in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original design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currently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operating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plants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owing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to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their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very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low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probabilities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7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Complementary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measures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accident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management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7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Multiple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failures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SEVERE  ACCIDENT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with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reactor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core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melt</a:t>
                      </a: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de-AT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6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Off-site Emergency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Planning</a:t>
                      </a: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Provisions</a:t>
                      </a:r>
                      <a:endParaRPr kumimoji="0" lang="de-AT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2E7E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5C4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 5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E7E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5C4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Mitigation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radiological</a:t>
                      </a: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consequences</a:t>
                      </a: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due </a:t>
                      </a: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to</a:t>
                      </a: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significant</a:t>
                      </a:r>
                      <a:r>
                        <a:rPr kumimoji="0" lang="de-AT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releases</a:t>
                      </a:r>
                      <a:endParaRPr kumimoji="0" lang="de-AT" altLang="de-DE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2E7E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5C4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Off-site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emergency</a:t>
                      </a: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response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E7E4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Intervention </a:t>
                      </a:r>
                      <a:r>
                        <a:rPr kumimoji="0" lang="de-AT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levels</a:t>
                      </a:r>
                      <a:endParaRPr kumimoji="0" lang="de-AT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E7E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5C4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E00"/>
                        </a:buClr>
                        <a:buSzPct val="11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de-AT" altLang="de-DE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Significant</a:t>
                      </a:r>
                      <a:r>
                        <a:rPr kumimoji="0" lang="de-AT" alt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radiological</a:t>
                      </a:r>
                      <a:r>
                        <a:rPr kumimoji="0" lang="de-AT" alt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off- </a:t>
                      </a:r>
                      <a:r>
                        <a:rPr kumimoji="0" lang="de-AT" altLang="de-DE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site</a:t>
                      </a:r>
                      <a:r>
                        <a:rPr kumimoji="0" lang="de-AT" alt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2E7E4"/>
                          </a:solidFill>
                          <a:effectLst/>
                          <a:latin typeface="Arial Narrow" panose="020B0606020202030204" pitchFamily="34" charset="0"/>
                          <a:ea typeface="Geneva" pitchFamily="36" charset="-128"/>
                          <a:cs typeface="Arial" panose="020B0604020202020204" pitchFamily="34" charset="0"/>
                        </a:rPr>
                        <a:t>contamination</a:t>
                      </a:r>
                      <a:endParaRPr kumimoji="0" lang="de-AT" alt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E7E4"/>
                        </a:solidFill>
                        <a:effectLst/>
                        <a:latin typeface="Arial Narrow" panose="020B0606020202030204" pitchFamily="34" charset="0"/>
                        <a:ea typeface="Geneva" pitchFamily="36" charset="-128"/>
                        <a:cs typeface="Arial" panose="020B0604020202020204" pitchFamily="34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5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de-AT" altLang="en-US" sz="2400" dirty="0" err="1">
                <a:cs typeface="Times New Roman" panose="02020603050405020304" pitchFamily="18" charset="0"/>
              </a:rPr>
              <a:t>Conceptual</a:t>
            </a:r>
            <a:r>
              <a:rPr lang="de-AT" altLang="en-US" sz="2400" dirty="0">
                <a:cs typeface="Times New Roman" panose="02020603050405020304" pitchFamily="18" charset="0"/>
              </a:rPr>
              <a:t> </a:t>
            </a:r>
            <a:r>
              <a:rPr lang="de-AT" altLang="en-US" sz="2400" dirty="0" err="1">
                <a:cs typeface="Times New Roman" panose="02020603050405020304" pitchFamily="18" charset="0"/>
              </a:rPr>
              <a:t>Aging</a:t>
            </a:r>
            <a:r>
              <a:rPr lang="de-AT" altLang="en-US" sz="2400" dirty="0">
                <a:cs typeface="Times New Roman" panose="02020603050405020304" pitchFamily="18" charset="0"/>
              </a:rPr>
              <a:t> </a:t>
            </a:r>
            <a:r>
              <a:rPr lang="de-AT" altLang="en-US" sz="2400" dirty="0" err="1">
                <a:cs typeface="Times New Roman" panose="02020603050405020304" pitchFamily="18" charset="0"/>
              </a:rPr>
              <a:t>of</a:t>
            </a:r>
            <a:r>
              <a:rPr lang="de-AT" altLang="en-US" sz="2400" dirty="0">
                <a:cs typeface="Times New Roman" panose="02020603050405020304" pitchFamily="18" charset="0"/>
              </a:rPr>
              <a:t> </a:t>
            </a:r>
            <a:r>
              <a:rPr lang="de-AT" altLang="en-US" sz="2400" dirty="0" err="1">
                <a:cs typeface="Times New Roman" panose="02020603050405020304" pitchFamily="18" charset="0"/>
              </a:rPr>
              <a:t>generation</a:t>
            </a:r>
            <a:r>
              <a:rPr lang="de-AT" altLang="en-US" sz="2400" dirty="0">
                <a:cs typeface="Times New Roman" panose="02020603050405020304" pitchFamily="18" charset="0"/>
              </a:rPr>
              <a:t> II LWRs </a:t>
            </a:r>
            <a:r>
              <a:rPr lang="de-AT" altLang="en-US" sz="2400" dirty="0" err="1">
                <a:cs typeface="Times New Roman" panose="02020603050405020304" pitchFamily="18" charset="0"/>
              </a:rPr>
              <a:t>Safety</a:t>
            </a:r>
            <a:r>
              <a:rPr lang="de-AT" altLang="en-US" sz="2400" dirty="0">
                <a:cs typeface="Times New Roman" panose="02020603050405020304" pitchFamily="18" charset="0"/>
              </a:rPr>
              <a:t> </a:t>
            </a:r>
            <a:r>
              <a:rPr lang="de-AT" altLang="en-US" sz="2400" dirty="0" err="1">
                <a:cs typeface="Times New Roman" panose="02020603050405020304" pitchFamily="18" charset="0"/>
              </a:rPr>
              <a:t>Concept</a:t>
            </a:r>
            <a:r>
              <a:rPr lang="de-AT" altLang="en-US" sz="2400" dirty="0">
                <a:cs typeface="Times New Roman" panose="02020603050405020304" pitchFamily="18" charset="0"/>
              </a:rPr>
              <a:t> </a:t>
            </a:r>
            <a:br>
              <a:rPr lang="de-AT" altLang="en-US" sz="2400" dirty="0">
                <a:cs typeface="Times New Roman" panose="02020603050405020304" pitchFamily="18" charset="0"/>
              </a:rPr>
            </a:br>
            <a:r>
              <a:rPr lang="de-DE" altLang="en-US" sz="1600" dirty="0"/>
              <a:t>Source</a:t>
            </a:r>
            <a:r>
              <a:rPr lang="de-DE" altLang="en-US" sz="2400" dirty="0"/>
              <a:t>: </a:t>
            </a:r>
            <a:r>
              <a:rPr lang="de-DE" altLang="en-US" sz="1400" dirty="0"/>
              <a:t>WENRA RHWG 2009, </a:t>
            </a:r>
            <a:r>
              <a:rPr lang="de-DE" altLang="en-US" sz="1400" dirty="0" err="1"/>
              <a:t>modification</a:t>
            </a:r>
            <a:r>
              <a:rPr lang="de-DE" altLang="en-US" sz="1400" dirty="0"/>
              <a:t> </a:t>
            </a:r>
            <a:r>
              <a:rPr lang="de-DE" altLang="en-US" sz="1400" dirty="0" err="1"/>
              <a:t>by</a:t>
            </a:r>
            <a:r>
              <a:rPr lang="de-DE" altLang="en-US" sz="1400" dirty="0"/>
              <a:t> E. Seidelberger</a:t>
            </a:r>
            <a:endParaRPr lang="de-DE" sz="1400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/>
          <a:p>
            <a:r>
              <a:rPr lang="de-AT" altLang="en-US" b="1" dirty="0">
                <a:cs typeface="Times New Roman" panose="02020603050405020304" pitchFamily="18" charset="0"/>
              </a:rPr>
              <a:t>DID </a:t>
            </a:r>
            <a:r>
              <a:rPr lang="en-US" altLang="en-US" b="1" dirty="0">
                <a:cs typeface="Times New Roman" panose="02020603050405020304" pitchFamily="18" charset="0"/>
              </a:rPr>
              <a:t>C</a:t>
            </a:r>
            <a:r>
              <a:rPr lang="de-AT" altLang="en-US" b="1" dirty="0" err="1">
                <a:cs typeface="Times New Roman" panose="02020603050405020304" pitchFamily="18" charset="0"/>
              </a:rPr>
              <a:t>oncept</a:t>
            </a:r>
            <a:r>
              <a:rPr lang="de-AT" altLang="en-US" b="1" dirty="0">
                <a:cs typeface="Times New Roman" panose="02020603050405020304" pitchFamily="18" charset="0"/>
              </a:rPr>
              <a:t>  </a:t>
            </a:r>
            <a:r>
              <a:rPr lang="de-AT" altLang="en-US" b="1" dirty="0" err="1">
                <a:cs typeface="Times New Roman" panose="02020603050405020304" pitchFamily="18" charset="0"/>
              </a:rPr>
              <a:t>extension</a:t>
            </a:r>
            <a:r>
              <a:rPr lang="de-AT" altLang="en-US" b="1" dirty="0">
                <a:cs typeface="Times New Roman" panose="02020603050405020304" pitchFamily="18" charset="0"/>
              </a:rPr>
              <a:t> </a:t>
            </a:r>
            <a:r>
              <a:rPr lang="de-AT" altLang="en-US" b="1" dirty="0" err="1">
                <a:cs typeface="Times New Roman" panose="02020603050405020304" pitchFamily="18" charset="0"/>
              </a:rPr>
              <a:t>from</a:t>
            </a:r>
            <a:r>
              <a:rPr lang="de-AT" altLang="en-US" b="1" dirty="0">
                <a:cs typeface="Times New Roman" panose="02020603050405020304" pitchFamily="18" charset="0"/>
              </a:rPr>
              <a:t> 3 </a:t>
            </a:r>
            <a:r>
              <a:rPr lang="de-AT" altLang="en-US" b="1" dirty="0" err="1">
                <a:cs typeface="Times New Roman" panose="02020603050405020304" pitchFamily="18" charset="0"/>
              </a:rPr>
              <a:t>to</a:t>
            </a:r>
            <a:r>
              <a:rPr lang="de-AT" altLang="en-US" b="1" dirty="0">
                <a:cs typeface="Times New Roman" panose="02020603050405020304" pitchFamily="18" charset="0"/>
              </a:rPr>
              <a:t> 5 Levels</a:t>
            </a:r>
          </a:p>
          <a:p>
            <a:r>
              <a:rPr lang="de-AT" altLang="en-US" b="1" dirty="0" err="1">
                <a:cs typeface="Times New Roman" panose="02020603050405020304" pitchFamily="18" charset="0"/>
              </a:rPr>
              <a:t>triggerd</a:t>
            </a:r>
            <a:r>
              <a:rPr lang="de-AT" altLang="en-US" b="1" dirty="0">
                <a:cs typeface="Times New Roman" panose="02020603050405020304" pitchFamily="18" charset="0"/>
              </a:rPr>
              <a:t> </a:t>
            </a:r>
            <a:r>
              <a:rPr lang="de-AT" altLang="en-US" b="1" dirty="0" err="1">
                <a:cs typeface="Times New Roman" panose="02020603050405020304" pitchFamily="18" charset="0"/>
              </a:rPr>
              <a:t>by</a:t>
            </a:r>
            <a:r>
              <a:rPr lang="de-AT" altLang="en-US" b="1" dirty="0">
                <a:cs typeface="Times New Roman" panose="02020603050405020304" pitchFamily="18" charset="0"/>
              </a:rPr>
              <a:t> real </a:t>
            </a:r>
            <a:r>
              <a:rPr lang="de-AT" altLang="en-US" b="1" dirty="0" err="1">
                <a:cs typeface="Times New Roman" panose="02020603050405020304" pitchFamily="18" charset="0"/>
              </a:rPr>
              <a:t>Severe</a:t>
            </a:r>
            <a:r>
              <a:rPr lang="de-AT" altLang="en-US" b="1" dirty="0">
                <a:cs typeface="Times New Roman" panose="02020603050405020304" pitchFamily="18" charset="0"/>
              </a:rPr>
              <a:t> </a:t>
            </a:r>
            <a:r>
              <a:rPr lang="de-AT" altLang="en-US" b="1" dirty="0" err="1">
                <a:cs typeface="Times New Roman" panose="02020603050405020304" pitchFamily="18" charset="0"/>
              </a:rPr>
              <a:t>Accidents</a:t>
            </a:r>
            <a:endParaRPr lang="de-AT" altLang="en-US" b="1" dirty="0">
              <a:cs typeface="Times New Roman" panose="02020603050405020304" pitchFamily="18" charset="0"/>
            </a:endParaRPr>
          </a:p>
          <a:p>
            <a:r>
              <a:rPr lang="de-AT" b="1" dirty="0">
                <a:cs typeface="Times New Roman" panose="02020603050405020304" pitchFamily="18" charset="0"/>
              </a:rPr>
              <a:t>	TMI 1979, </a:t>
            </a:r>
          </a:p>
          <a:p>
            <a:r>
              <a:rPr lang="de-AT" b="1" dirty="0">
                <a:cs typeface="Times New Roman" panose="02020603050405020304" pitchFamily="18" charset="0"/>
              </a:rPr>
              <a:t>	</a:t>
            </a:r>
            <a:r>
              <a:rPr lang="de-AT" b="1" dirty="0" err="1">
                <a:cs typeface="Times New Roman" panose="02020603050405020304" pitchFamily="18" charset="0"/>
              </a:rPr>
              <a:t>Chernobyl</a:t>
            </a:r>
            <a:r>
              <a:rPr lang="de-AT" b="1" dirty="0">
                <a:cs typeface="Times New Roman" panose="02020603050405020304" pitchFamily="18" charset="0"/>
              </a:rPr>
              <a:t> 1986, </a:t>
            </a:r>
          </a:p>
          <a:p>
            <a:r>
              <a:rPr lang="de-AT" b="1" dirty="0">
                <a:cs typeface="Times New Roman" panose="02020603050405020304" pitchFamily="18" charset="0"/>
              </a:rPr>
              <a:t>	Fukushima 2011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361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98613" y="607163"/>
            <a:ext cx="3657600" cy="2194560"/>
          </a:xfrm>
        </p:spPr>
        <p:txBody>
          <a:bodyPr rtlCol="0">
            <a:normAutofit fontScale="90000"/>
          </a:bodyPr>
          <a:lstStyle/>
          <a:p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 </a:t>
            </a:r>
            <a:br>
              <a:rPr lang="de-AT" altLang="en-US" sz="2800" b="0" dirty="0"/>
            </a:br>
            <a:r>
              <a:rPr lang="de-AT" altLang="en-US" sz="2800" b="0" dirty="0"/>
              <a:t>VVER 440/213</a:t>
            </a:r>
            <a:br>
              <a:rPr lang="de-AT" altLang="en-US" sz="2800" b="0" dirty="0"/>
            </a:br>
            <a:r>
              <a:rPr lang="de-AT" altLang="en-US" sz="1300" b="0" dirty="0"/>
              <a:t>Source: GRS, </a:t>
            </a:r>
            <a:r>
              <a:rPr lang="de-AT" altLang="en-US" sz="1300" b="0" dirty="0" err="1"/>
              <a:t>modification</a:t>
            </a:r>
            <a:r>
              <a:rPr lang="de-AT" altLang="en-US" sz="1300" b="0" dirty="0"/>
              <a:t> </a:t>
            </a:r>
            <a:r>
              <a:rPr lang="de-AT" altLang="en-US" sz="1300" b="0" dirty="0" err="1"/>
              <a:t>by</a:t>
            </a:r>
            <a:r>
              <a:rPr lang="de-AT" altLang="en-US" sz="1300" b="0" dirty="0"/>
              <a:t> E. Seidelberger</a:t>
            </a:r>
            <a:endParaRPr lang="de-DE" sz="13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de-DE" b="1" dirty="0"/>
              <a:t>Critical </a:t>
            </a:r>
            <a:r>
              <a:rPr lang="de-DE" b="1" dirty="0" err="1"/>
              <a:t>areas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endParaRPr lang="de-DE" b="1" dirty="0"/>
          </a:p>
          <a:p>
            <a:pPr rtl="0"/>
            <a:r>
              <a:rPr lang="de-DE" b="1" dirty="0"/>
              <a:t>    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special</a:t>
            </a:r>
            <a:r>
              <a:rPr lang="de-DE" b="1" dirty="0"/>
              <a:t> </a:t>
            </a:r>
            <a:r>
              <a:rPr lang="de-DE" b="1" dirty="0" err="1"/>
              <a:t>Severe</a:t>
            </a:r>
            <a:r>
              <a:rPr lang="de-DE" b="1" dirty="0"/>
              <a:t> </a:t>
            </a:r>
            <a:r>
              <a:rPr lang="de-DE" b="1" dirty="0" err="1"/>
              <a:t>Accident</a:t>
            </a:r>
            <a:r>
              <a:rPr lang="de-DE" b="1" dirty="0"/>
              <a:t>  	</a:t>
            </a:r>
            <a:r>
              <a:rPr lang="de-DE" b="1" dirty="0" err="1"/>
              <a:t>relevance</a:t>
            </a:r>
            <a:r>
              <a:rPr lang="de-DE" b="1" dirty="0"/>
              <a:t> </a:t>
            </a:r>
          </a:p>
          <a:p>
            <a:r>
              <a:rPr lang="de-DE" b="1" dirty="0"/>
              <a:t>	</a:t>
            </a:r>
            <a:r>
              <a:rPr lang="de-DE" b="1" dirty="0" err="1"/>
              <a:t>Spent</a:t>
            </a:r>
            <a:r>
              <a:rPr lang="de-DE" b="1" dirty="0"/>
              <a:t> </a:t>
            </a:r>
            <a:r>
              <a:rPr lang="de-DE" b="1" dirty="0" err="1"/>
              <a:t>fuel</a:t>
            </a:r>
            <a:r>
              <a:rPr lang="de-DE" b="1" dirty="0"/>
              <a:t> </a:t>
            </a:r>
            <a:r>
              <a:rPr lang="de-DE" b="1" dirty="0" err="1"/>
              <a:t>storage</a:t>
            </a:r>
            <a:r>
              <a:rPr lang="de-DE" b="1" dirty="0"/>
              <a:t> </a:t>
            </a:r>
            <a:r>
              <a:rPr lang="de-DE" b="1" dirty="0" err="1"/>
              <a:t>pool</a:t>
            </a:r>
            <a:r>
              <a:rPr lang="de-DE" b="1" dirty="0"/>
              <a:t> </a:t>
            </a:r>
          </a:p>
          <a:p>
            <a:pPr rtl="0"/>
            <a:r>
              <a:rPr lang="de-DE" b="1" dirty="0"/>
              <a:t>      	outside </a:t>
            </a:r>
            <a:r>
              <a:rPr lang="de-DE" b="1" dirty="0" err="1"/>
              <a:t>confinement</a:t>
            </a:r>
            <a:endParaRPr lang="de-DE" b="1" dirty="0"/>
          </a:p>
          <a:p>
            <a:pPr rtl="0"/>
            <a:r>
              <a:rPr lang="de-DE" dirty="0"/>
              <a:t>	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759852" y="6569473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4" y="1901952"/>
            <a:ext cx="48482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Querschni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" y="607163"/>
            <a:ext cx="7319614" cy="59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H="1">
            <a:off x="6245790" y="1704088"/>
            <a:ext cx="256316" cy="395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940935" y="3271234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894078" y="3797427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25003" y="6130580"/>
            <a:ext cx="47352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4698397" y="3810306"/>
            <a:ext cx="3737265" cy="34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463053" y="4072176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925831" y="6130580"/>
            <a:ext cx="481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Critical </a:t>
            </a:r>
            <a:r>
              <a:rPr lang="de-AT" dirty="0" err="1"/>
              <a:t>area</a:t>
            </a:r>
            <a:r>
              <a:rPr lang="de-AT" dirty="0"/>
              <a:t> </a:t>
            </a:r>
            <a:r>
              <a:rPr lang="de-AT" dirty="0" err="1"/>
              <a:t>indicator</a:t>
            </a:r>
            <a:endParaRPr lang="de-AT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3998890" y="4814842"/>
            <a:ext cx="344738" cy="13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6559760" y="5692902"/>
            <a:ext cx="433468" cy="347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0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09559" y="804672"/>
            <a:ext cx="3887489" cy="2194560"/>
          </a:xfrm>
        </p:spPr>
        <p:txBody>
          <a:bodyPr rtlCol="0">
            <a:normAutofit fontScale="90000"/>
          </a:bodyPr>
          <a:lstStyle/>
          <a:p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                                            						</a:t>
            </a: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VVER 440/V-213 </a:t>
            </a:r>
            <a:r>
              <a:rPr lang="de-AT" altLang="en-US" sz="2800" b="0" dirty="0" err="1"/>
              <a:t>Concept</a:t>
            </a:r>
            <a:r>
              <a:rPr lang="de-AT" altLang="en-US" sz="2800" b="0" dirty="0"/>
              <a:t> </a:t>
            </a:r>
            <a:r>
              <a:rPr lang="de-AT" altLang="en-US" sz="2800" b="0" dirty="0" err="1"/>
              <a:t>for</a:t>
            </a:r>
            <a:r>
              <a:rPr lang="de-AT" altLang="en-US" sz="2800" b="0" dirty="0"/>
              <a:t> </a:t>
            </a:r>
            <a:r>
              <a:rPr lang="en-US" altLang="en-US" sz="2800" b="0" dirty="0"/>
              <a:t>C</a:t>
            </a:r>
            <a:r>
              <a:rPr lang="de-AT" altLang="en-US" sz="2800" b="0" dirty="0" err="1"/>
              <a:t>ore</a:t>
            </a:r>
            <a:r>
              <a:rPr lang="de-AT" altLang="en-US" sz="2800" b="0" dirty="0"/>
              <a:t>-</a:t>
            </a:r>
            <a:r>
              <a:rPr lang="en-US" altLang="en-US" sz="2800" b="0" dirty="0"/>
              <a:t>M</a:t>
            </a:r>
            <a:r>
              <a:rPr lang="de-AT" altLang="en-US" sz="2800" b="0" dirty="0" err="1"/>
              <a:t>elt</a:t>
            </a:r>
            <a:r>
              <a:rPr lang="de-AT" altLang="en-US" sz="2800" b="0" dirty="0"/>
              <a:t>-</a:t>
            </a:r>
            <a:r>
              <a:rPr lang="en-US" altLang="en-US" sz="2800" b="0" dirty="0"/>
              <a:t>R</a:t>
            </a:r>
            <a:r>
              <a:rPr lang="de-AT" altLang="en-US" sz="2800" b="0" dirty="0" err="1"/>
              <a:t>etention</a:t>
            </a:r>
            <a:r>
              <a:rPr lang="de-AT" altLang="en-US" sz="2800" b="0" dirty="0"/>
              <a:t> in </a:t>
            </a:r>
            <a:r>
              <a:rPr lang="de-AT" altLang="en-US" sz="2800" b="0" dirty="0" err="1"/>
              <a:t>Reactor</a:t>
            </a:r>
            <a:r>
              <a:rPr lang="de-AT" altLang="en-US" sz="2800" b="0" dirty="0"/>
              <a:t> </a:t>
            </a:r>
            <a:r>
              <a:rPr lang="de-AT" altLang="en-US" sz="2800" b="0" dirty="0" err="1"/>
              <a:t>Pressure</a:t>
            </a:r>
            <a:r>
              <a:rPr lang="de-AT" altLang="en-US" sz="2800" b="0" dirty="0"/>
              <a:t> </a:t>
            </a:r>
            <a:r>
              <a:rPr lang="de-AT" altLang="en-US" sz="2800" b="0" dirty="0" err="1"/>
              <a:t>Vessel</a:t>
            </a:r>
            <a:br>
              <a:rPr lang="de-AT" altLang="en-US" sz="2800" b="0" dirty="0"/>
            </a:br>
            <a:r>
              <a:rPr lang="de-AT" altLang="en-US" sz="2800" b="0" dirty="0"/>
              <a:t>(IVMR) </a:t>
            </a:r>
            <a:br>
              <a:rPr lang="de-AT" altLang="en-US" sz="2800" b="0" dirty="0"/>
            </a:br>
            <a:r>
              <a:rPr lang="de-AT" altLang="en-US" sz="1300" b="0" dirty="0"/>
              <a:t>Source: </a:t>
            </a:r>
            <a:r>
              <a:rPr lang="de-AT" altLang="en-US" sz="1300" b="0" dirty="0" err="1"/>
              <a:t>Slovak</a:t>
            </a:r>
            <a:r>
              <a:rPr lang="de-AT" altLang="en-US" sz="1300" b="0" dirty="0"/>
              <a:t> Stress Test Report 2011, </a:t>
            </a:r>
            <a:r>
              <a:rPr lang="de-AT" altLang="en-US" sz="1300" b="0" dirty="0" err="1"/>
              <a:t>Mochovce</a:t>
            </a:r>
            <a:r>
              <a:rPr lang="de-AT" altLang="en-US" sz="1300" b="0" dirty="0"/>
              <a:t> 3/4, 2016, </a:t>
            </a:r>
            <a:r>
              <a:rPr lang="de-AT" altLang="en-US" sz="1300" b="0" dirty="0" err="1"/>
              <a:t>modification</a:t>
            </a:r>
            <a:r>
              <a:rPr lang="de-AT" altLang="en-US" sz="1300" b="0" dirty="0"/>
              <a:t> </a:t>
            </a:r>
            <a:r>
              <a:rPr lang="de-AT" altLang="en-US" sz="1300" b="0" dirty="0" err="1"/>
              <a:t>by</a:t>
            </a:r>
            <a:r>
              <a:rPr lang="de-AT" altLang="en-US" sz="1300" b="0" dirty="0"/>
              <a:t> E. Seidelberger </a:t>
            </a:r>
            <a:br>
              <a:rPr lang="de-AT" altLang="en-US" sz="1050" b="0" dirty="0"/>
            </a:br>
            <a:br>
              <a:rPr lang="de-AT" altLang="en-US" sz="1050" b="0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909559" y="2973312"/>
            <a:ext cx="3657600" cy="380987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Accident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melt</a:t>
            </a:r>
            <a:r>
              <a:rPr lang="de-DE" dirty="0"/>
              <a:t>  - </a:t>
            </a:r>
          </a:p>
          <a:p>
            <a:pPr rtl="0"/>
            <a:r>
              <a:rPr lang="de-DE" dirty="0" err="1"/>
              <a:t>Aim</a:t>
            </a:r>
            <a:r>
              <a:rPr lang="de-DE" dirty="0"/>
              <a:t>: </a:t>
            </a:r>
            <a:r>
              <a:rPr lang="de-DE" dirty="0" err="1"/>
              <a:t>retention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melt</a:t>
            </a:r>
            <a:r>
              <a:rPr lang="de-DE" dirty="0"/>
              <a:t> in </a:t>
            </a:r>
            <a:r>
              <a:rPr lang="de-DE" dirty="0" err="1"/>
              <a:t>vessel</a:t>
            </a:r>
            <a:endParaRPr lang="de-DE" dirty="0"/>
          </a:p>
          <a:p>
            <a:pPr rtl="0"/>
            <a:r>
              <a:rPr lang="de-DE" dirty="0" err="1"/>
              <a:t>Measure</a:t>
            </a:r>
            <a:r>
              <a:rPr lang="de-DE" dirty="0"/>
              <a:t>: </a:t>
            </a:r>
            <a:r>
              <a:rPr lang="de-DE" dirty="0" err="1"/>
              <a:t>Flooding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reactor</a:t>
            </a:r>
            <a:r>
              <a:rPr lang="de-DE" dirty="0"/>
              <a:t> </a:t>
            </a:r>
            <a:r>
              <a:rPr lang="de-DE" dirty="0" err="1"/>
              <a:t>shaft</a:t>
            </a:r>
            <a:r>
              <a:rPr lang="de-DE" dirty="0"/>
              <a:t>	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cool RPV </a:t>
            </a:r>
            <a:r>
              <a:rPr lang="de-DE" dirty="0" err="1"/>
              <a:t>from</a:t>
            </a:r>
            <a:r>
              <a:rPr lang="de-DE" dirty="0"/>
              <a:t> 	outside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melt</a:t>
            </a:r>
            <a:r>
              <a:rPr lang="de-DE" dirty="0"/>
              <a:t> 	</a:t>
            </a:r>
            <a:r>
              <a:rPr lang="de-DE" dirty="0" err="1"/>
              <a:t>penetration</a:t>
            </a:r>
            <a:endParaRPr lang="de-DE" dirty="0"/>
          </a:p>
          <a:p>
            <a:r>
              <a:rPr lang="de-DE" dirty="0"/>
              <a:t>Imponderables, </a:t>
            </a:r>
            <a:r>
              <a:rPr lang="de-DE" dirty="0" err="1"/>
              <a:t>uncertainties</a:t>
            </a:r>
            <a:r>
              <a:rPr lang="de-DE" dirty="0"/>
              <a:t>: 	Core 	</a:t>
            </a:r>
            <a:r>
              <a:rPr lang="de-DE" dirty="0" err="1"/>
              <a:t>melt</a:t>
            </a:r>
            <a:r>
              <a:rPr lang="de-DE" dirty="0"/>
              <a:t> </a:t>
            </a:r>
            <a:r>
              <a:rPr lang="de-DE" dirty="0" err="1"/>
              <a:t>bahviour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	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, </a:t>
            </a:r>
            <a:r>
              <a:rPr lang="de-DE" dirty="0" err="1"/>
              <a:t>coolant</a:t>
            </a:r>
            <a:r>
              <a:rPr lang="de-DE" dirty="0"/>
              <a:t> 	</a:t>
            </a:r>
            <a:r>
              <a:rPr lang="de-DE" dirty="0" err="1"/>
              <a:t>availability</a:t>
            </a:r>
            <a:r>
              <a:rPr lang="de-DE" dirty="0"/>
              <a:t> outside in time, 	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heatflux</a:t>
            </a:r>
            <a:r>
              <a:rPr lang="de-DE" dirty="0"/>
              <a:t> (</a:t>
            </a:r>
            <a:r>
              <a:rPr lang="de-DE" dirty="0" err="1"/>
              <a:t>Leidenfrost</a:t>
            </a:r>
            <a:r>
              <a:rPr lang="de-DE" dirty="0"/>
              <a:t>), 	</a:t>
            </a:r>
            <a:r>
              <a:rPr lang="de-DE" dirty="0" err="1"/>
              <a:t>obstructions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gravity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-	</a:t>
            </a:r>
            <a:r>
              <a:rPr lang="de-DE" dirty="0" err="1"/>
              <a:t>water-steam</a:t>
            </a:r>
            <a:r>
              <a:rPr lang="de-DE" dirty="0"/>
              <a:t> </a:t>
            </a:r>
            <a:r>
              <a:rPr lang="de-DE" dirty="0" err="1"/>
              <a:t>circulation</a:t>
            </a:r>
            <a:r>
              <a:rPr lang="de-DE" dirty="0"/>
              <a:t>, </a:t>
            </a:r>
            <a:r>
              <a:rPr lang="de-DE" dirty="0" err="1"/>
              <a:t>long</a:t>
            </a:r>
            <a:r>
              <a:rPr lang="de-DE" dirty="0"/>
              <a:t>-	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	RPV wall </a:t>
            </a:r>
            <a:r>
              <a:rPr lang="de-DE" dirty="0" err="1"/>
              <a:t>strength</a:t>
            </a:r>
            <a:r>
              <a:rPr lang="de-DE" dirty="0"/>
              <a:t>,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	RPV, </a:t>
            </a:r>
            <a:r>
              <a:rPr lang="de-DE" dirty="0" err="1"/>
              <a:t>steam</a:t>
            </a:r>
            <a:r>
              <a:rPr lang="de-DE" dirty="0"/>
              <a:t>-explosion, etc.                              </a:t>
            </a:r>
          </a:p>
          <a:p>
            <a:pPr rtl="0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709" y="1600047"/>
            <a:ext cx="6774904" cy="4525963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643944" y="4301544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928353" y="4282226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2744063" y="5060386"/>
            <a:ext cx="353925" cy="201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544064" y="4546242"/>
            <a:ext cx="349873" cy="192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324880" y="4881093"/>
            <a:ext cx="6196" cy="404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2517819" y="5308822"/>
            <a:ext cx="376118" cy="227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928353" y="719636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2342882" y="5494214"/>
            <a:ext cx="376118" cy="227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288963" y="779668"/>
            <a:ext cx="481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Critical </a:t>
            </a:r>
            <a:r>
              <a:rPr lang="de-AT" dirty="0" err="1"/>
              <a:t>area</a:t>
            </a:r>
            <a:r>
              <a:rPr lang="de-AT" dirty="0"/>
              <a:t> </a:t>
            </a:r>
            <a:r>
              <a:rPr lang="de-AT" dirty="0" err="1"/>
              <a:t>indicator</a:t>
            </a:r>
            <a:endParaRPr lang="de-AT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1633066" y="5578603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09560" y="712935"/>
            <a:ext cx="3657600" cy="2194560"/>
          </a:xfrm>
        </p:spPr>
        <p:txBody>
          <a:bodyPr rtlCol="0">
            <a:normAutofit fontScale="90000"/>
          </a:bodyPr>
          <a:lstStyle/>
          <a:p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WWER 1000/V-320</a:t>
            </a:r>
            <a:br>
              <a:rPr lang="de-AT" altLang="en-US" sz="2800" b="0" dirty="0"/>
            </a:br>
            <a:r>
              <a:rPr lang="de-AT" altLang="en-US" sz="1300" b="0" dirty="0"/>
              <a:t>Source: In-</a:t>
            </a:r>
            <a:r>
              <a:rPr lang="de-AT" altLang="en-US" sz="1300" b="0" dirty="0" err="1"/>
              <a:t>Vessel</a:t>
            </a:r>
            <a:r>
              <a:rPr lang="de-AT" altLang="en-US" sz="1300" b="0" dirty="0"/>
              <a:t> </a:t>
            </a:r>
            <a:r>
              <a:rPr lang="de-AT" altLang="en-US" sz="1300" b="0" dirty="0" err="1"/>
              <a:t>Melt</a:t>
            </a:r>
            <a:r>
              <a:rPr lang="de-AT" altLang="en-US" sz="1300" b="0" dirty="0"/>
              <a:t> Retention (IVMR) Analysis  </a:t>
            </a:r>
            <a:r>
              <a:rPr lang="de-AT" altLang="en-US" sz="1300" b="0" dirty="0" err="1"/>
              <a:t>of</a:t>
            </a:r>
            <a:r>
              <a:rPr lang="de-AT" altLang="en-US" sz="1300" b="0" dirty="0"/>
              <a:t> a VVER-1000 NPP, 2016, </a:t>
            </a:r>
            <a:r>
              <a:rPr lang="de-AT" altLang="en-US" sz="1300" b="0" dirty="0" err="1"/>
              <a:t>modification</a:t>
            </a:r>
            <a:r>
              <a:rPr lang="de-AT" altLang="en-US" sz="1300" b="0" dirty="0"/>
              <a:t> </a:t>
            </a:r>
            <a:r>
              <a:rPr lang="de-AT" altLang="en-US" sz="1300" b="0" dirty="0" err="1"/>
              <a:t>by</a:t>
            </a:r>
            <a:r>
              <a:rPr lang="de-AT" altLang="en-US" sz="1300" b="0" dirty="0"/>
              <a:t> E. Seidelberger</a:t>
            </a:r>
            <a:endParaRPr lang="de-DE" sz="13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3531000"/>
          </a:xfrm>
        </p:spPr>
        <p:txBody>
          <a:bodyPr rtlCol="0">
            <a:noAutofit/>
          </a:bodyPr>
          <a:lstStyle/>
          <a:p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Accident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melt</a:t>
            </a:r>
            <a:r>
              <a:rPr lang="de-DE" dirty="0"/>
              <a:t>  - </a:t>
            </a:r>
          </a:p>
          <a:p>
            <a:r>
              <a:rPr lang="de-DE" dirty="0" err="1"/>
              <a:t>Aim</a:t>
            </a:r>
            <a:r>
              <a:rPr lang="de-DE" dirty="0"/>
              <a:t>: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melt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 in- 	/outside RPV</a:t>
            </a:r>
          </a:p>
          <a:p>
            <a:r>
              <a:rPr lang="de-DE" dirty="0" err="1"/>
              <a:t>Measures</a:t>
            </a:r>
            <a:r>
              <a:rPr lang="de-DE" dirty="0"/>
              <a:t>: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decided</a:t>
            </a:r>
            <a:r>
              <a:rPr lang="de-DE" dirty="0"/>
              <a:t>, still 	</a:t>
            </a:r>
            <a:r>
              <a:rPr lang="de-DE" dirty="0" err="1"/>
              <a:t>unknown</a:t>
            </a:r>
            <a:endParaRPr lang="de-DE" dirty="0"/>
          </a:p>
          <a:p>
            <a:r>
              <a:rPr lang="de-DE" dirty="0"/>
              <a:t>Containment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unfavorable</a:t>
            </a:r>
            <a:r>
              <a:rPr lang="de-DE" dirty="0"/>
              <a:t> 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melt</a:t>
            </a:r>
            <a:r>
              <a:rPr lang="de-DE" dirty="0"/>
              <a:t> </a:t>
            </a:r>
            <a:r>
              <a:rPr lang="de-DE" dirty="0" err="1"/>
              <a:t>retention</a:t>
            </a:r>
            <a:r>
              <a:rPr lang="de-DE" dirty="0"/>
              <a:t> 	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	</a:t>
            </a:r>
            <a:r>
              <a:rPr lang="de-DE" dirty="0" err="1"/>
              <a:t>ground</a:t>
            </a:r>
            <a:endParaRPr lang="de-DE" dirty="0"/>
          </a:p>
          <a:p>
            <a:r>
              <a:rPr lang="de-DE" dirty="0"/>
              <a:t>Imponderables, </a:t>
            </a:r>
            <a:r>
              <a:rPr lang="de-DE" dirty="0" err="1"/>
              <a:t>uncertainties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	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, 	same/</a:t>
            </a:r>
            <a:r>
              <a:rPr lang="de-DE" dirty="0" err="1"/>
              <a:t>similar</a:t>
            </a:r>
            <a:r>
              <a:rPr lang="de-DE" dirty="0"/>
              <a:t>  </a:t>
            </a:r>
            <a:r>
              <a:rPr lang="de-DE" dirty="0" err="1"/>
              <a:t>as</a:t>
            </a:r>
            <a:r>
              <a:rPr lang="de-DE" dirty="0"/>
              <a:t>/</a:t>
            </a:r>
            <a:r>
              <a:rPr lang="de-DE" dirty="0" err="1"/>
              <a:t>to</a:t>
            </a:r>
            <a:r>
              <a:rPr lang="de-DE" dirty="0"/>
              <a:t> WWER 	440/V-213</a:t>
            </a:r>
          </a:p>
          <a:p>
            <a:r>
              <a:rPr lang="de-DE" dirty="0"/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2704563" y="4327301"/>
            <a:ext cx="26862" cy="450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5009882" y="2884868"/>
            <a:ext cx="1687132" cy="2614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985235" y="5989482"/>
            <a:ext cx="347730" cy="244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332965" y="6012874"/>
            <a:ext cx="481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Critical </a:t>
            </a:r>
            <a:r>
              <a:rPr lang="de-AT" dirty="0" err="1"/>
              <a:t>area</a:t>
            </a:r>
            <a:r>
              <a:rPr lang="de-AT" dirty="0"/>
              <a:t> </a:t>
            </a:r>
            <a:r>
              <a:rPr lang="de-AT" dirty="0" err="1"/>
              <a:t>indicator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6" y="712935"/>
            <a:ext cx="6757881" cy="504314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87452" y="4945488"/>
            <a:ext cx="787559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659807" y="3620524"/>
            <a:ext cx="95195" cy="397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5777624" y="965915"/>
            <a:ext cx="255835" cy="798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12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                  </a:t>
            </a:r>
            <a:r>
              <a:rPr lang="de-AT" dirty="0" err="1"/>
              <a:t>Thank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 !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	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6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6803" y="804672"/>
            <a:ext cx="4318503" cy="1431534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3100" b="0" dirty="0"/>
              <a:t>Mediam sized WWERs </a:t>
            </a:r>
            <a:br>
              <a:rPr lang="de-AT" altLang="en-US" sz="3100" b="0" dirty="0"/>
            </a:br>
            <a:r>
              <a:rPr lang="de-AT" altLang="en-US" sz="3100" b="0" dirty="0"/>
              <a:t>440 MW</a:t>
            </a:r>
            <a:endParaRPr lang="de-DE" sz="31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532483" y="3051016"/>
            <a:ext cx="4544839" cy="3806983"/>
          </a:xfrm>
        </p:spPr>
        <p:txBody>
          <a:bodyPr rtlCol="0">
            <a:noAutofit/>
          </a:bodyPr>
          <a:lstStyle/>
          <a:p>
            <a:pPr rtl="0"/>
            <a:r>
              <a:rPr lang="de-DE" sz="2000" dirty="0"/>
              <a:t>First generation WWER-440/V-230</a:t>
            </a:r>
          </a:p>
          <a:p>
            <a:pPr rtl="0"/>
            <a:r>
              <a:rPr lang="de-DE" sz="2000" dirty="0"/>
              <a:t>Prototyps: </a:t>
            </a:r>
          </a:p>
          <a:p>
            <a:pPr rtl="0"/>
            <a:r>
              <a:rPr lang="de-DE" sz="2000" dirty="0"/>
              <a:t>70 MW - 1966 </a:t>
            </a:r>
          </a:p>
          <a:p>
            <a:pPr rtl="0"/>
            <a:r>
              <a:rPr lang="de-DE" sz="2000" dirty="0"/>
              <a:t>210 MW - 1964 </a:t>
            </a:r>
          </a:p>
          <a:p>
            <a:pPr rtl="0"/>
            <a:r>
              <a:rPr lang="de-DE" sz="2000" dirty="0"/>
              <a:t>365 MW – 1969</a:t>
            </a:r>
          </a:p>
          <a:p>
            <a:pPr rtl="0"/>
            <a:r>
              <a:rPr lang="de-DE" sz="2000" dirty="0"/>
              <a:t>417 MW - 1971</a:t>
            </a:r>
          </a:p>
          <a:p>
            <a:pPr rtl="0"/>
            <a:r>
              <a:rPr lang="de-DE" sz="2000" dirty="0"/>
              <a:t>All units in Bulgaria, Slovakia, former GDR finally shut down</a:t>
            </a:r>
          </a:p>
          <a:p>
            <a:r>
              <a:rPr lang="de-DE" sz="2000" dirty="0"/>
              <a:t>Still four reactors in operation - three in Russia and one in Armenia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D2E2D">
                    <a:lumMod val="90000"/>
                    <a:lumOff val="10000"/>
                  </a:srgbClr>
                </a:solidFill>
              </a:rPr>
              <a:t>INRAG Study - “Risks of lifetime extensions of old nuclear power plants”</a:t>
            </a:r>
            <a:endParaRPr lang="de-DE" b="1" dirty="0">
              <a:solidFill>
                <a:srgbClr val="2D2E2D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08609"/>
              </p:ext>
            </p:extLst>
          </p:nvPr>
        </p:nvGraphicFramePr>
        <p:xfrm>
          <a:off x="821680" y="154004"/>
          <a:ext cx="5445770" cy="316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238781" imgH="1889524" progId="MSPhotoEd.3">
                  <p:embed/>
                </p:oleObj>
              </mc:Choice>
              <mc:Fallback>
                <p:oleObj r:id="rId5" imgW="3238781" imgH="188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80" y="154004"/>
                        <a:ext cx="5445770" cy="316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VVER 230 Desig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8" y="3458423"/>
            <a:ext cx="6285477" cy="27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758">
        <p:fade/>
      </p:transition>
    </mc:Choice>
    <mc:Fallback xmlns="">
      <p:transition spd="med" advTm="20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6803" y="804672"/>
            <a:ext cx="4318503" cy="1431534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Mediam sized WWERs </a:t>
            </a:r>
            <a:br>
              <a:rPr lang="de-AT" altLang="en-US" sz="2800" b="0" dirty="0"/>
            </a:br>
            <a:r>
              <a:rPr lang="de-AT" altLang="en-US" sz="2800" b="0" dirty="0"/>
              <a:t>440 MW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391400" y="3051017"/>
            <a:ext cx="4685922" cy="3503692"/>
          </a:xfrm>
        </p:spPr>
        <p:txBody>
          <a:bodyPr rtlCol="0"/>
          <a:lstStyle/>
          <a:p>
            <a:pPr rtl="0"/>
            <a:r>
              <a:rPr lang="en-US" sz="2000" b="1" dirty="0"/>
              <a:t>Second </a:t>
            </a:r>
            <a:r>
              <a:rPr lang="de-DE" sz="2000" b="1" dirty="0"/>
              <a:t>generation WWER-440/V-213</a:t>
            </a:r>
          </a:p>
          <a:p>
            <a:pPr rtl="0"/>
            <a:endParaRPr lang="de-DE" sz="1800" b="1" dirty="0"/>
          </a:p>
          <a:p>
            <a:pPr rtl="0"/>
            <a:r>
              <a:rPr lang="de-DE" sz="2000" b="1" dirty="0"/>
              <a:t>6 cooling loops;</a:t>
            </a:r>
          </a:p>
          <a:p>
            <a:r>
              <a:rPr lang="en-US" sz="2000" b="1" dirty="0"/>
              <a:t>localization tower for each unit;</a:t>
            </a:r>
          </a:p>
          <a:p>
            <a:r>
              <a:rPr lang="en-US" sz="2000" b="1" dirty="0"/>
              <a:t>full set of passive (accumulators) and active core cooling systems;</a:t>
            </a:r>
          </a:p>
          <a:p>
            <a:endParaRPr lang="de-DE" sz="2000" b="1" dirty="0"/>
          </a:p>
          <a:p>
            <a:pPr rtl="0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05694"/>
              </p:ext>
            </p:extLst>
          </p:nvPr>
        </p:nvGraphicFramePr>
        <p:xfrm>
          <a:off x="172016" y="552262"/>
          <a:ext cx="6939066" cy="387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009524" imgH="3362794" progId="MSPhotoEd.3">
                  <p:embed/>
                </p:oleObj>
              </mc:Choice>
              <mc:Fallback>
                <p:oleObj r:id="rId5" imgW="6009524" imgH="336279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16" y="552262"/>
                        <a:ext cx="6939066" cy="3874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1" y="4521356"/>
            <a:ext cx="6084215" cy="10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82">
        <p:fade/>
      </p:transition>
    </mc:Choice>
    <mc:Fallback xmlns="">
      <p:transition spd="med" advTm="2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23842" y="804671"/>
            <a:ext cx="4635373" cy="1585443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Mediam sized WWERs </a:t>
            </a:r>
            <a:br>
              <a:rPr lang="de-AT" altLang="en-US" sz="2800" b="0" dirty="0"/>
            </a:br>
            <a:r>
              <a:rPr lang="de-AT" altLang="en-US" sz="2800" b="0" dirty="0"/>
              <a:t>440 / V-213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451002" y="3051017"/>
            <a:ext cx="4626320" cy="3503692"/>
          </a:xfrm>
        </p:spPr>
        <p:txBody>
          <a:bodyPr rtlCol="0"/>
          <a:lstStyle/>
          <a:p>
            <a:pPr rtl="0"/>
            <a:r>
              <a:rPr lang="de-DE" b="1" dirty="0"/>
              <a:t>16 units in operation:</a:t>
            </a:r>
          </a:p>
          <a:p>
            <a:pPr rtl="0"/>
            <a:r>
              <a:rPr lang="de-DE" b="1" dirty="0"/>
              <a:t>Kola 3&amp;4, 1981-1984, Russia</a:t>
            </a:r>
          </a:p>
          <a:p>
            <a:r>
              <a:rPr lang="de-DE" b="1" dirty="0"/>
              <a:t>Rovno 1&amp;2, 1980-1981, Ukraine</a:t>
            </a:r>
          </a:p>
          <a:p>
            <a:pPr rtl="0"/>
            <a:r>
              <a:rPr lang="de-DE" b="1" dirty="0"/>
              <a:t>Paks 1&amp;4, 1982 – 1987, Hungary</a:t>
            </a:r>
          </a:p>
          <a:p>
            <a:pPr rtl="0"/>
            <a:r>
              <a:rPr lang="de-DE" b="1" dirty="0"/>
              <a:t>Dukovany 1&amp;4, 1985-1987, Czech Republic</a:t>
            </a:r>
          </a:p>
          <a:p>
            <a:pPr rtl="0"/>
            <a:r>
              <a:rPr lang="de-DE" b="1" dirty="0"/>
              <a:t>Bohunice 3&amp;4, 1984-1985, Slovakia</a:t>
            </a:r>
          </a:p>
          <a:p>
            <a:pPr rtl="0"/>
            <a:r>
              <a:rPr lang="de-DE" b="1" dirty="0"/>
              <a:t>Mochovce 1&amp;2, 1998-1999, Slovakia</a:t>
            </a:r>
          </a:p>
          <a:p>
            <a:pPr rtl="0"/>
            <a:endParaRPr lang="de-DE" b="1" dirty="0"/>
          </a:p>
          <a:p>
            <a:pPr rtl="0"/>
            <a:r>
              <a:rPr lang="de-DE" b="1" dirty="0"/>
              <a:t>14 units operated after their initial design life</a:t>
            </a:r>
          </a:p>
          <a:p>
            <a:pPr rtl="0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8" y="993775"/>
            <a:ext cx="695067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487">
        <p:fade/>
      </p:transition>
    </mc:Choice>
    <mc:Fallback xmlns="">
      <p:transition spd="med" advTm="224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23842" y="804671"/>
            <a:ext cx="4635373" cy="1920422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Mediam sized WWERs </a:t>
            </a:r>
            <a:br>
              <a:rPr lang="de-AT" altLang="en-US" sz="2800" b="0" dirty="0"/>
            </a:br>
            <a:r>
              <a:rPr lang="de-AT" altLang="en-US" sz="2800" b="0" dirty="0"/>
              <a:t>440 / V-213</a:t>
            </a:r>
            <a:br>
              <a:rPr lang="bg-BG" altLang="en-US" sz="2800" b="0" dirty="0"/>
            </a:br>
            <a:br>
              <a:rPr lang="de-AT" altLang="en-US" sz="2800" b="0" dirty="0"/>
            </a:br>
            <a:r>
              <a:rPr lang="en-US" altLang="en-US" sz="2800" b="0" dirty="0"/>
              <a:t>Loviisa Finland</a:t>
            </a:r>
            <a:br>
              <a:rPr lang="de-AT" altLang="en-US" sz="2800" b="0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451002" y="2942376"/>
            <a:ext cx="4671588" cy="361233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sz="2000" dirty="0"/>
              <a:t>Modernized at very early stage</a:t>
            </a:r>
          </a:p>
          <a:p>
            <a:pPr rtl="0"/>
            <a:r>
              <a:rPr lang="de-DE" sz="2000" dirty="0"/>
              <a:t>Containment structure </a:t>
            </a:r>
          </a:p>
          <a:p>
            <a:pPr rtl="0"/>
            <a:r>
              <a:rPr lang="de-DE" sz="2000" dirty="0"/>
              <a:t>Loviisa 1&amp;2, 1977 – 1980</a:t>
            </a:r>
          </a:p>
          <a:p>
            <a:pPr rtl="0"/>
            <a:endParaRPr lang="de-DE" sz="2000" dirty="0"/>
          </a:p>
          <a:p>
            <a:pPr rtl="0"/>
            <a:r>
              <a:rPr lang="de-DE" sz="2000" dirty="0"/>
              <a:t>In addition: </a:t>
            </a:r>
          </a:p>
          <a:p>
            <a:pPr rtl="0"/>
            <a:r>
              <a:rPr lang="de-DE" sz="2000" dirty="0"/>
              <a:t>NPP Greifswald, former GDR, 1989</a:t>
            </a:r>
          </a:p>
          <a:p>
            <a:pPr rtl="0"/>
            <a:r>
              <a:rPr lang="de-DE" sz="2000" dirty="0"/>
              <a:t>One unit in operation, shutdown 1989</a:t>
            </a:r>
          </a:p>
          <a:p>
            <a:pPr rtl="0"/>
            <a:r>
              <a:rPr lang="de-DE" sz="2000" dirty="0"/>
              <a:t>Three units in construction, all activities stopped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 descr="Финландия – делът на АЕЦ „Loviisa” в енергийния микс за 2018 година е над  11% | AtomInfo.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7" y="1362577"/>
            <a:ext cx="6853922" cy="33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15">
        <p:fade/>
      </p:transition>
    </mc:Choice>
    <mc:Fallback xmlns="">
      <p:transition spd="med" advTm="2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23842" y="804671"/>
            <a:ext cx="4635373" cy="1585443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800" b="0" dirty="0"/>
              <a:t>Mediam sized WWERs </a:t>
            </a:r>
            <a:br>
              <a:rPr lang="de-AT" altLang="en-US" sz="2800" b="0" dirty="0"/>
            </a:br>
            <a:r>
              <a:rPr lang="de-AT" altLang="en-US" sz="2800" b="0" dirty="0"/>
              <a:t>440 / V-213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451002" y="3051017"/>
            <a:ext cx="4626320" cy="3503692"/>
          </a:xfrm>
        </p:spPr>
        <p:txBody>
          <a:bodyPr rtlCol="0">
            <a:normAutofit/>
          </a:bodyPr>
          <a:lstStyle/>
          <a:p>
            <a:pPr algn="ctr" rtl="0"/>
            <a:r>
              <a:rPr lang="de-DE" sz="2000" b="1" dirty="0"/>
              <a:t>Mochovce NPP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3594349"/>
            <a:ext cx="4597778" cy="258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" y="1104899"/>
            <a:ext cx="7103138" cy="513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">
        <p:fade/>
      </p:transition>
    </mc:Choice>
    <mc:Fallback xmlns="">
      <p:transition spd="med" advTm="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09560" y="1009650"/>
            <a:ext cx="3657600" cy="1847850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dirty="0"/>
            </a:br>
            <a:br>
              <a:rPr lang="de-AT" altLang="en-US" sz="2800" dirty="0"/>
            </a:br>
            <a:r>
              <a:rPr lang="en-US" altLang="en-US" sz="2800" dirty="0"/>
              <a:t>WWERs</a:t>
            </a:r>
            <a:br>
              <a:rPr lang="en-US" altLang="en-US" sz="2800" dirty="0"/>
            </a:br>
            <a:r>
              <a:rPr lang="en-US" sz="2800" dirty="0"/>
              <a:t>Big reactors</a:t>
            </a:r>
            <a:br>
              <a:rPr lang="de-AT" altLang="en-US" sz="2800" dirty="0"/>
            </a:br>
            <a:r>
              <a:rPr lang="de-AT" altLang="en-US" sz="2800" dirty="0"/>
              <a:t>WWER-1000/V-320</a:t>
            </a:r>
            <a:br>
              <a:rPr lang="de-AT" altLang="en-US" sz="2800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429500" y="2999231"/>
            <a:ext cx="4667250" cy="3668269"/>
          </a:xfrm>
        </p:spPr>
        <p:txBody>
          <a:bodyPr rtlCol="0"/>
          <a:lstStyle/>
          <a:p>
            <a:r>
              <a:rPr lang="en-US" b="1" dirty="0"/>
              <a:t>Four cooling loops, full set of active and passive core cooling systems, single containment structure</a:t>
            </a:r>
            <a:endParaRPr lang="de-DE" b="1" dirty="0"/>
          </a:p>
          <a:p>
            <a:r>
              <a:rPr lang="de-DE" b="1" dirty="0"/>
              <a:t>Prototyps: </a:t>
            </a:r>
          </a:p>
          <a:p>
            <a:r>
              <a:rPr lang="en-US" b="1" dirty="0"/>
              <a:t>V-187, one unit, 1</a:t>
            </a:r>
            <a:r>
              <a:rPr lang="de-DE" b="1" dirty="0"/>
              <a:t>980, Russia</a:t>
            </a:r>
          </a:p>
          <a:p>
            <a:r>
              <a:rPr lang="en-US" b="1" dirty="0"/>
              <a:t>V-302 and V-338: so-called "small series", 5 units. </a:t>
            </a:r>
          </a:p>
          <a:p>
            <a:r>
              <a:rPr lang="en-US" b="1" dirty="0"/>
              <a:t>30 units in operation: Russia (13), Ukraine (13), Czech Republic (2) and Bulgaria (2)</a:t>
            </a:r>
          </a:p>
          <a:p>
            <a:r>
              <a:rPr lang="en-GB" b="1" dirty="0"/>
              <a:t>Design life – 30 years, 17 units </a:t>
            </a:r>
            <a:r>
              <a:rPr lang="de-DE" b="1" dirty="0"/>
              <a:t>operated after their initial design life, few are approaching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55482"/>
            <a:ext cx="3819525" cy="391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ПРОФЕСИОНАЛНА ГИМНАЗИЯ ПО ЯДРЕНА ЕНЕРГЕТИКА ИГОР КУРЧАТОВ ГР. КОЗЛОДУЙ  ДОКЛАД СИСТЕМИ ОСИГУРЯВАЩИ БЕЗОПАСНА РАБОТА НА АЕЦ При експлоатацията на  атомни - PDF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7003"/>
            <a:ext cx="3495675" cy="48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">
        <p:fade/>
      </p:transition>
    </mc:Choice>
    <mc:Fallback xmlns="">
      <p:transition spd="med" advTm="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09560" y="804672"/>
            <a:ext cx="3657600" cy="2194560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en-US" altLang="en-US" sz="2800" dirty="0"/>
              <a:t>WWERs</a:t>
            </a:r>
            <a:br>
              <a:rPr lang="en-US" altLang="en-US" sz="2800" dirty="0"/>
            </a:br>
            <a:r>
              <a:rPr lang="en-US" sz="2800" dirty="0"/>
              <a:t>Big reactors</a:t>
            </a:r>
            <a:br>
              <a:rPr lang="de-AT" altLang="en-US" sz="2800" dirty="0"/>
            </a:br>
            <a:r>
              <a:rPr lang="de-AT" altLang="en-US" sz="2800" dirty="0"/>
              <a:t>WWER-1000/V-320</a:t>
            </a:r>
            <a:br>
              <a:rPr lang="de-DE" sz="280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534275" y="2999231"/>
            <a:ext cx="4572000" cy="3715893"/>
          </a:xfrm>
        </p:spPr>
        <p:txBody>
          <a:bodyPr rtlCol="0">
            <a:normAutofit/>
          </a:bodyPr>
          <a:lstStyle/>
          <a:p>
            <a:pPr algn="ctr"/>
            <a:r>
              <a:rPr lang="de-DE" sz="2800" b="1" dirty="0"/>
              <a:t>Temelin NPP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3" y="1743075"/>
            <a:ext cx="713484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672259"/>
            <a:ext cx="4600575" cy="26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35">
        <p:fade/>
      </p:transition>
    </mc:Choice>
    <mc:Fallback xmlns="">
      <p:transition spd="med" advTm="9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58100" y="990600"/>
            <a:ext cx="4448174" cy="185737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br>
              <a:rPr lang="de-AT" altLang="en-US" sz="2800" b="0" dirty="0"/>
            </a:br>
            <a:r>
              <a:rPr lang="de-AT" altLang="en-US" sz="2900" dirty="0"/>
              <a:t>WWERs</a:t>
            </a:r>
            <a:br>
              <a:rPr lang="de-DE" sz="2900" dirty="0"/>
            </a:br>
            <a:r>
              <a:rPr lang="de-DE" sz="2900" dirty="0"/>
              <a:t>Big reactors</a:t>
            </a:r>
            <a:br>
              <a:rPr lang="de-AT" altLang="en-US" sz="2900" dirty="0"/>
            </a:br>
            <a:r>
              <a:rPr lang="de-AT" altLang="en-US" sz="2900" dirty="0"/>
              <a:t>WWER-1000/V-320</a:t>
            </a:r>
            <a:br>
              <a:rPr lang="de-AT" altLang="en-US" sz="2800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909560" y="3152774"/>
            <a:ext cx="3920490" cy="2132457"/>
          </a:xfrm>
        </p:spPr>
        <p:txBody>
          <a:bodyPr rtlCol="0">
            <a:normAutofit/>
          </a:bodyPr>
          <a:lstStyle/>
          <a:p>
            <a:r>
              <a:rPr lang="en-US" sz="2600" b="1" dirty="0"/>
              <a:t>Some safety issues of prolonged operation</a:t>
            </a:r>
            <a:endParaRPr lang="de-DE" sz="2600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530232"/>
            <a:ext cx="7319612" cy="252950"/>
          </a:xfrm>
        </p:spPr>
        <p:txBody>
          <a:bodyPr/>
          <a:lstStyle/>
          <a:p>
            <a:pPr algn="ctr" rtl="0"/>
            <a:r>
              <a:rPr lang="en-US" b="1" dirty="0"/>
              <a:t>INRAG Study - “Risks of lifetime extensions of old nuclear power plants”</a:t>
            </a:r>
            <a:endParaRPr lang="de-DE" b="1" dirty="0"/>
          </a:p>
        </p:txBody>
      </p:sp>
      <p:sp>
        <p:nvSpPr>
          <p:cNvPr id="4" name="Rectangle 3"/>
          <p:cNvSpPr/>
          <p:nvPr/>
        </p:nvSpPr>
        <p:spPr>
          <a:xfrm>
            <a:off x="7658100" y="1466850"/>
            <a:ext cx="392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de-AT" altLang="en-US" sz="2400" b="1" dirty="0"/>
            </a:b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08386"/>
            <a:ext cx="5967412" cy="60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6">
        <p:fade/>
      </p:transition>
    </mc:Choice>
    <mc:Fallback xmlns="">
      <p:transition spd="med" advTm="1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autenrast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8_TF03031015" id="{F52E478C-C6C3-47FC-AC52-3AA1BFB9B5E7}" vid="{B6A15A0E-9597-48A3-BCD0-2AA4F491C9C2}"/>
    </a:ext>
  </a:extLst>
</a:theme>
</file>

<file path=ppt/theme/theme2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Geschäftspräsentation mit Rautenraster (Breitbild)</Template>
  <TotalTime>0</TotalTime>
  <Words>1439</Words>
  <Application>Microsoft Office PowerPoint</Application>
  <PresentationFormat>Breitbild</PresentationFormat>
  <Paragraphs>227</Paragraphs>
  <Slides>16</Slides>
  <Notes>14</Notes>
  <HiddenSlides>0</HiddenSlides>
  <MMClips>9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Franklin Gothic Heavy</vt:lpstr>
      <vt:lpstr>Wingdings</vt:lpstr>
      <vt:lpstr>Rautenraster 16x9</vt:lpstr>
      <vt:lpstr>MSPhotoEd.3</vt:lpstr>
      <vt:lpstr>PowerPoint-Präsentation</vt:lpstr>
      <vt:lpstr>               Mediam sized WWERs  440 MW</vt:lpstr>
      <vt:lpstr>               Mediam sized WWERs  440 MW</vt:lpstr>
      <vt:lpstr>               Mediam sized WWERs  440 / V-213</vt:lpstr>
      <vt:lpstr>         Mediam sized WWERs  440 / V-213  Loviisa Finland </vt:lpstr>
      <vt:lpstr>               Mediam sized WWERs  440 / V-213</vt:lpstr>
      <vt:lpstr>              WWERs Big reactors WWER-1000/V-320 </vt:lpstr>
      <vt:lpstr>             WWERs Big reactors WWER-1000/V-320   </vt:lpstr>
      <vt:lpstr>              WWERs Big reactors WWER-1000/V-320 </vt:lpstr>
      <vt:lpstr>Russian WWER reactors -  Severe Accident Management (SAM) approach</vt:lpstr>
      <vt:lpstr>               </vt:lpstr>
      <vt:lpstr>Conceptual Aging of generation II LWRs Safety Concept  Source: WENRA RHWG 2009, modification by E. Seidelberger</vt:lpstr>
      <vt:lpstr>                 VVER 440/213 Source: GRS, modification by E. Seidelberger</vt:lpstr>
      <vt:lpstr>                                                                      VVER 440/V-213 Concept for Core-Melt-Retention in Reactor Pressure Vessel (IVMR)  Source: Slovak Stress Test Report 2011, Mochovce 3/4, 2016, modification by E. Seidelberger   </vt:lpstr>
      <vt:lpstr>               WWER 1000/V-320 Source: In-Vessel Melt Retention (IVMR) Analysis  of a VVER-1000 NPP, 2016, modification by E. Seidelberger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Nikolaus ARNOLD</dc:creator>
  <cp:lastModifiedBy>raphael zimmerl</cp:lastModifiedBy>
  <cp:revision>115</cp:revision>
  <dcterms:created xsi:type="dcterms:W3CDTF">2018-03-22T13:13:27Z</dcterms:created>
  <dcterms:modified xsi:type="dcterms:W3CDTF">2021-04-23T13:24:54Z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